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0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59" r:id="rId10"/>
    <p:sldId id="268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9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2092" userDrawn="1">
          <p15:clr>
            <a:srgbClr val="A4A3A4"/>
          </p15:clr>
        </p15:guide>
        <p15:guide id="6" pos="801" userDrawn="1">
          <p15:clr>
            <a:srgbClr val="A4A3A4"/>
          </p15:clr>
        </p15:guide>
        <p15:guide id="7" orient="horz" pos="68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99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126" y="330"/>
      </p:cViewPr>
      <p:guideLst>
        <p:guide orient="horz" pos="3997"/>
        <p:guide pos="3840"/>
        <p:guide pos="325"/>
        <p:guide pos="7355"/>
        <p:guide orient="horz" pos="2092"/>
        <p:guide pos="801"/>
        <p:guide orient="horz" pos="68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C2D9C-07AD-4DC3-AE58-6A6B7C383543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C4EA9-754E-4A9E-B379-035DD6E6DC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1696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5C4EA9-754E-4A9E-B379-035DD6E6DC3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2666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64E647-6B84-4460-9B58-338D0241D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09C9CEB-1C49-428B-B76E-B34A10578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79D9E8-7590-4C5D-9415-80FB8B3B2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4A217A-9363-41D3-90A9-A2032EE8E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C1D480-CDF9-40B6-801E-A4C6F8B6A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448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94889E-922E-46BF-9386-43A36775C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5EB596-ADFA-4653-AAD3-B08F9424A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7B5FE9-6408-437D-9265-F9982AB0B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011F60-D31C-4E9D-A1B9-E1BC57F39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27FAD4-088B-4D7B-BFB3-B0B06233E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461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0645C4B-16AE-44BD-8DBD-B4B7DFBAAC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615FF0-C4AB-4626-808A-F3DED475E0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F4DD83-2590-40E4-B345-FA4763D14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E11E65-D0BF-479C-A17C-8C047DF48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D2F21B-5841-4D86-9BE9-6B2B48511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25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F675E291-606F-4D3A-95AD-B359898E77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  <p:cxnSp>
        <p:nvCxnSpPr>
          <p:cNvPr id="2" name="直接连接符 2">
            <a:extLst>
              <a:ext uri="{FF2B5EF4-FFF2-40B4-BE49-F238E27FC236}">
                <a16:creationId xmlns:a16="http://schemas.microsoft.com/office/drawing/2014/main" id="{A715C0D5-10C4-40C7-8793-35C465322183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1031875" y="561975"/>
            <a:ext cx="11160125" cy="0"/>
          </a:xfrm>
          <a:prstGeom prst="line">
            <a:avLst/>
          </a:prstGeom>
          <a:noFill/>
          <a:ln w="9525" algn="ctr">
            <a:solidFill>
              <a:srgbClr val="7F7F7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文本框 31">
            <a:extLst>
              <a:ext uri="{FF2B5EF4-FFF2-40B4-BE49-F238E27FC236}">
                <a16:creationId xmlns:a16="http://schemas.microsoft.com/office/drawing/2014/main" id="{097E1E2F-69AA-4D38-B7F0-5842D3D9DF7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3988" y="84138"/>
            <a:ext cx="5187950" cy="466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00" tIns="48351" rIns="96700" bIns="48351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CN" altLang="en-US" sz="2400" dirty="0">
                <a:solidFill>
                  <a:srgbClr val="0D0D0D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用</a:t>
            </a:r>
            <a:r>
              <a:rPr lang="en-US" altLang="zh-CN" sz="2400" dirty="0">
                <a:solidFill>
                  <a:srgbClr val="0D0D0D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C++</a:t>
            </a:r>
            <a:r>
              <a:rPr lang="zh-CN" altLang="en-US" sz="2400" dirty="0">
                <a:solidFill>
                  <a:srgbClr val="0D0D0D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实现数据处理</a:t>
            </a:r>
            <a:r>
              <a:rPr lang="en-US" altLang="zh-CN" sz="2400" dirty="0">
                <a:solidFill>
                  <a:srgbClr val="0D0D0D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——</a:t>
            </a:r>
            <a:r>
              <a:rPr lang="zh-CN" altLang="en-US" sz="2400" dirty="0">
                <a:solidFill>
                  <a:srgbClr val="0D0D0D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常量和变量</a:t>
            </a:r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E719CCAB-8901-45E2-B99A-EC783720C04D}"/>
              </a:ext>
            </a:extLst>
          </p:cNvPr>
          <p:cNvSpPr/>
          <p:nvPr userDrawn="1"/>
        </p:nvSpPr>
        <p:spPr>
          <a:xfrm>
            <a:off x="0" y="0"/>
            <a:ext cx="1563688" cy="612775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文本框 31">
            <a:extLst>
              <a:ext uri="{FF2B5EF4-FFF2-40B4-BE49-F238E27FC236}">
                <a16:creationId xmlns:a16="http://schemas.microsoft.com/office/drawing/2014/main" id="{6BB57369-5F9C-4C16-97B2-4C9F29D0FA5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600" y="22225"/>
            <a:ext cx="1106488" cy="5286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700" tIns="48351" rIns="96700" bIns="48351" anchor="ctr">
            <a:spAutoFit/>
          </a:bodyPr>
          <a:lstStyle/>
          <a:p>
            <a:pPr algn="ctr" defTabSz="914126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2.7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1897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6BD93-1CAB-40ED-801D-AD6A7F0CD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8C0183-A725-419C-92BC-5CA6DF2CD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BB0E6C-1AE1-46B5-B11A-871ACE034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81C1D8-A897-47B1-B12F-7272B26A2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FFD74D-686D-4C47-A938-3618728A3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986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825681-D03D-46D2-82AC-548191C39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5D630C7-6E2B-4FD4-AF4F-668EC756AE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D95C82-DB80-404F-971D-B7B0D41CF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56C479-989F-4BF6-B22B-D7D243498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086577-DFE8-46AE-ADDF-05BC5E0E8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717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C7A746-E7CC-46E6-9851-F71DE19EA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67F38B-9919-43A0-8DB2-48569F1D05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C5D9A8-7FFB-4E70-A3EA-BFCCE6610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62E25B-6D68-4064-84A4-96371F5AA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59DB04-F27B-4B73-BA56-743DF9834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A186A2-ECB1-4DDC-B368-B7121C4E2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846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1F421-A7A7-4DA8-B7EB-669C5FF3C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DB545C-D4A7-4072-BBA8-CA0E250C3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A852B6-8633-4B22-823C-177F1B0E4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74AF54-AB7C-4FA7-9160-9A05CFE0BC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DD23369-693B-445B-A59D-3F5B61427A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0310014-7461-4B94-93FC-43B01C97C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61FA7FC-E482-483A-81D5-2E017095C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14D591A-CE83-4BCF-94E5-7D05C5DAA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146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A5BCAC-3E20-4002-8A9B-1BF362D92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1E89233-9C72-48CB-8380-FED4389A1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1095492-3EA1-4E0B-B10E-E47898888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9CAFBF0-9D7A-4ABD-8A3F-FFB295A94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6544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DF2F10C-2B20-4355-9B83-C24EC8B85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E384FBC-BF85-4EF5-BB4A-7EE1331C1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41E41BD-9812-48CC-AF25-151C32B9A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439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97A4AA-0E7D-44C7-A4A6-7F5EB2653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0266D4-033A-46AE-82F2-0E577ECA8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F93B3F-FBC5-4B0E-B94C-135622F394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E39E35-5B65-402B-9704-8DF2743E1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9474516-BE7C-4E27-B484-E75C3B790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4155AD4-189C-4AA2-B907-81E2C16D3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110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C8F659-0DB8-4174-9329-568E4A504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33F8E1-D134-41B6-94A8-CBE17555EF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BE5494-01BB-4131-A1A8-8E2A71536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FB3CB21-B8AC-403A-9065-73DFBC786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380E3E-FD77-46D3-9F59-3973D1F93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EE9780-FFD5-4EE1-BCE1-C3662D11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6322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0E30981-A598-42D6-85A2-13352FD22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FCC4E1-2223-48E4-A72B-5F3625E32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D4C78A-CB0D-4D9C-BE37-68A3C1D57A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6032E7-445F-42D7-AF25-0810C87E5C9A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2CCAC8-C5CF-4A49-A33F-6FF7391864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B766BD-5710-4462-B1FA-38BE96585E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2F5B3-81D6-44E3-B832-7B3C547BDC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367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70.xml"/><Relationship Id="rId3" Type="http://schemas.openxmlformats.org/officeDocument/2006/relationships/tags" Target="../tags/tag65.xml"/><Relationship Id="rId7" Type="http://schemas.openxmlformats.org/officeDocument/2006/relationships/tags" Target="../tags/tag69.xml"/><Relationship Id="rId12" Type="http://schemas.openxmlformats.org/officeDocument/2006/relationships/image" Target="../media/image5.sv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11" Type="http://schemas.openxmlformats.org/officeDocument/2006/relationships/image" Target="../media/image4.png"/><Relationship Id="rId5" Type="http://schemas.openxmlformats.org/officeDocument/2006/relationships/tags" Target="../tags/tag67.xml"/><Relationship Id="rId10" Type="http://schemas.openxmlformats.org/officeDocument/2006/relationships/slideLayout" Target="../slideLayouts/slideLayout12.xml"/><Relationship Id="rId4" Type="http://schemas.openxmlformats.org/officeDocument/2006/relationships/tags" Target="../tags/tag66.xml"/><Relationship Id="rId9" Type="http://schemas.openxmlformats.org/officeDocument/2006/relationships/tags" Target="../tags/tag7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10" Type="http://schemas.openxmlformats.org/officeDocument/2006/relationships/slideLayout" Target="../slideLayouts/slideLayout12.xml"/><Relationship Id="rId4" Type="http://schemas.openxmlformats.org/officeDocument/2006/relationships/tags" Target="../tags/tag30.xml"/><Relationship Id="rId9" Type="http://schemas.openxmlformats.org/officeDocument/2006/relationships/tags" Target="../tags/tag3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43.xml"/><Relationship Id="rId3" Type="http://schemas.openxmlformats.org/officeDocument/2006/relationships/tags" Target="../tags/tag38.xml"/><Relationship Id="rId7" Type="http://schemas.openxmlformats.org/officeDocument/2006/relationships/tags" Target="../tags/tag42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10" Type="http://schemas.openxmlformats.org/officeDocument/2006/relationships/slideLayout" Target="../slideLayouts/slideLayout12.xml"/><Relationship Id="rId4" Type="http://schemas.openxmlformats.org/officeDocument/2006/relationships/tags" Target="../tags/tag39.xml"/><Relationship Id="rId9" Type="http://schemas.openxmlformats.org/officeDocument/2006/relationships/tags" Target="../tags/tag4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52.xml"/><Relationship Id="rId3" Type="http://schemas.openxmlformats.org/officeDocument/2006/relationships/tags" Target="../tags/tag47.xml"/><Relationship Id="rId7" Type="http://schemas.openxmlformats.org/officeDocument/2006/relationships/tags" Target="../tags/tag51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10" Type="http://schemas.openxmlformats.org/officeDocument/2006/relationships/slideLayout" Target="../slideLayouts/slideLayout12.xml"/><Relationship Id="rId4" Type="http://schemas.openxmlformats.org/officeDocument/2006/relationships/tags" Target="../tags/tag48.xml"/><Relationship Id="rId9" Type="http://schemas.openxmlformats.org/officeDocument/2006/relationships/tags" Target="../tags/tag5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61.xml"/><Relationship Id="rId3" Type="http://schemas.openxmlformats.org/officeDocument/2006/relationships/tags" Target="../tags/tag56.xml"/><Relationship Id="rId7" Type="http://schemas.openxmlformats.org/officeDocument/2006/relationships/tags" Target="../tags/tag60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10" Type="http://schemas.openxmlformats.org/officeDocument/2006/relationships/slideLayout" Target="../slideLayouts/slideLayout12.xml"/><Relationship Id="rId4" Type="http://schemas.openxmlformats.org/officeDocument/2006/relationships/tags" Target="../tags/tag57.xml"/><Relationship Id="rId9" Type="http://schemas.openxmlformats.org/officeDocument/2006/relationships/tags" Target="../tags/tag6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226888" y="2813218"/>
            <a:ext cx="77382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常量和变量</a:t>
            </a:r>
          </a:p>
        </p:txBody>
      </p:sp>
    </p:spTree>
    <p:extLst>
      <p:ext uri="{BB962C8B-B14F-4D97-AF65-F5344CB8AC3E}">
        <p14:creationId xmlns:p14="http://schemas.microsoft.com/office/powerpoint/2010/main" val="698230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1510665B-A3D4-45F7-ACB2-795F1A12F6DE}"/>
              </a:ext>
            </a:extLst>
          </p:cNvPr>
          <p:cNvSpPr/>
          <p:nvPr/>
        </p:nvSpPr>
        <p:spPr>
          <a:xfrm>
            <a:off x="7206788" y="3206122"/>
            <a:ext cx="3423107" cy="2323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28650" hangingPunct="0">
              <a:lnSpc>
                <a:spcPct val="125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</a:p>
          <a:p>
            <a:pPr indent="628650" hangingPunct="0">
              <a:lnSpc>
                <a:spcPct val="125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num=100; </a:t>
            </a:r>
          </a:p>
          <a:p>
            <a:pPr indent="628650" hangingPunct="0">
              <a:lnSpc>
                <a:spcPct val="125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char c1='0' ; </a:t>
            </a:r>
          </a:p>
          <a:p>
            <a:pPr indent="628650" hangingPunct="0">
              <a:lnSpc>
                <a:spcPct val="125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double x(16578.543);</a:t>
            </a:r>
          </a:p>
          <a:p>
            <a:pPr indent="628650" hangingPunct="0">
              <a:lnSpc>
                <a:spcPct val="125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j, total(0);   </a:t>
            </a:r>
          </a:p>
        </p:txBody>
      </p:sp>
      <p:pic>
        <p:nvPicPr>
          <p:cNvPr id="45" name="图形 44">
            <a:extLst>
              <a:ext uri="{FF2B5EF4-FFF2-40B4-BE49-F238E27FC236}">
                <a16:creationId xmlns:a16="http://schemas.microsoft.com/office/drawing/2014/main" id="{930ED578-1B0F-4260-B048-4ACF7DFE2A1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=""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230899" y="2179637"/>
            <a:ext cx="3947651" cy="405998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A6D0AED-7A5D-4A17-B352-E0D72E578D02}"/>
              </a:ext>
            </a:extLst>
          </p:cNvPr>
          <p:cNvSpPr/>
          <p:nvPr/>
        </p:nvSpPr>
        <p:spPr>
          <a:xfrm>
            <a:off x="2543175" y="2757785"/>
            <a:ext cx="33528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6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在定义变量的同时可以为其赋一个初值，称为</a:t>
            </a:r>
            <a:r>
              <a: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变量初始化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。在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中，变量初始化有两种形式，使用</a:t>
            </a:r>
            <a:r>
              <a:rPr lang="zh-CN" altLang="en-US" sz="24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赋值运算符或使用圆括号。</a:t>
            </a:r>
            <a:endParaRPr lang="zh-CN" altLang="en-US" sz="24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2F37789F-D061-4019-9109-966E46BBC71A}"/>
              </a:ext>
            </a:extLst>
          </p:cNvPr>
          <p:cNvGrpSpPr/>
          <p:nvPr/>
        </p:nvGrpSpPr>
        <p:grpSpPr>
          <a:xfrm>
            <a:off x="7490998" y="3064092"/>
            <a:ext cx="3232053" cy="2525131"/>
            <a:chOff x="6557548" y="3092667"/>
            <a:chExt cx="3232053" cy="2525131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94619C55-9DEC-435C-97B0-AA36D9CAC20D}"/>
                </a:ext>
              </a:extLst>
            </p:cNvPr>
            <p:cNvSpPr/>
            <p:nvPr/>
          </p:nvSpPr>
          <p:spPr bwMode="auto">
            <a:xfrm>
              <a:off x="6595550" y="3141183"/>
              <a:ext cx="3162299" cy="2443782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000"/>
            </a:p>
          </p:txBody>
        </p:sp>
        <p:grpSp>
          <p:nvGrpSpPr>
            <p:cNvPr id="61" name="组合 107">
              <a:extLst>
                <a:ext uri="{FF2B5EF4-FFF2-40B4-BE49-F238E27FC236}">
                  <a16:creationId xmlns:a16="http://schemas.microsoft.com/office/drawing/2014/main" id="{3342D3F6-28C5-4F92-89CC-CA079B1B9D2D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6557548" y="5452431"/>
              <a:ext cx="152811" cy="165367"/>
              <a:chOff x="6181413" y="1023323"/>
              <a:chExt cx="152814" cy="165397"/>
            </a:xfrm>
          </p:grpSpPr>
          <p:cxnSp>
            <p:nvCxnSpPr>
              <p:cNvPr id="71" name="直接连接符 70">
                <a:extLst>
                  <a:ext uri="{FF2B5EF4-FFF2-40B4-BE49-F238E27FC236}">
                    <a16:creationId xmlns:a16="http://schemas.microsoft.com/office/drawing/2014/main" id="{45D6BF3C-F18E-449E-9919-11108205AA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921" y="1017972"/>
                <a:ext cx="152403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>
                <a:extLst>
                  <a:ext uri="{FF2B5EF4-FFF2-40B4-BE49-F238E27FC236}">
                    <a16:creationId xmlns:a16="http://schemas.microsoft.com/office/drawing/2014/main" id="{F296C86D-A1C3-4802-9B44-552C4794DE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737" y="1022735"/>
                <a:ext cx="0" cy="166718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组合 110">
              <a:extLst>
                <a:ext uri="{FF2B5EF4-FFF2-40B4-BE49-F238E27FC236}">
                  <a16:creationId xmlns:a16="http://schemas.microsoft.com/office/drawing/2014/main" id="{0C2E83D0-2203-4358-8CE2-4441B08B7B56}"/>
                </a:ext>
              </a:extLst>
            </p:cNvPr>
            <p:cNvGrpSpPr>
              <a:grpSpLocks/>
            </p:cNvGrpSpPr>
            <p:nvPr/>
          </p:nvGrpSpPr>
          <p:grpSpPr bwMode="auto">
            <a:xfrm rot="16200000">
              <a:off x="6567404" y="3094307"/>
              <a:ext cx="152787" cy="165393"/>
              <a:chOff x="6186411" y="1028702"/>
              <a:chExt cx="152814" cy="165397"/>
            </a:xfrm>
          </p:grpSpPr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7E2CB405-39E1-4447-93EE-C95D15166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797" y="1028227"/>
                <a:ext cx="152427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>
                <a:extLst>
                  <a:ext uri="{FF2B5EF4-FFF2-40B4-BE49-F238E27FC236}">
                    <a16:creationId xmlns:a16="http://schemas.microsoft.com/office/drawing/2014/main" id="{D6851E44-19AB-4A18-8E4E-47B9736F70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873" y="1028227"/>
                <a:ext cx="0" cy="16510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组合 113">
              <a:extLst>
                <a:ext uri="{FF2B5EF4-FFF2-40B4-BE49-F238E27FC236}">
                  <a16:creationId xmlns:a16="http://schemas.microsoft.com/office/drawing/2014/main" id="{A5A51002-4431-4F55-B682-007BA0CBA1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636790" y="3092667"/>
              <a:ext cx="152811" cy="165367"/>
              <a:chOff x="6181413" y="1023323"/>
              <a:chExt cx="152814" cy="165397"/>
            </a:xfrm>
          </p:grpSpPr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D808B4C7-1CFA-4C35-A65C-1EC53FD878D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824" y="1028093"/>
                <a:ext cx="152403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163F58AE-54F9-4999-A11E-CE89BA78C9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639" y="1023329"/>
                <a:ext cx="0" cy="16513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组合 116">
              <a:extLst>
                <a:ext uri="{FF2B5EF4-FFF2-40B4-BE49-F238E27FC236}">
                  <a16:creationId xmlns:a16="http://schemas.microsoft.com/office/drawing/2014/main" id="{8F90DF6C-DB1E-4B99-BE99-5701B9883ACC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9628717" y="5452946"/>
              <a:ext cx="152787" cy="165393"/>
              <a:chOff x="6186411" y="1028702"/>
              <a:chExt cx="152814" cy="165397"/>
            </a:xfrm>
          </p:grpSpPr>
          <p:cxnSp>
            <p:nvCxnSpPr>
              <p:cNvPr id="65" name="直接连接符 64">
                <a:extLst>
                  <a:ext uri="{FF2B5EF4-FFF2-40B4-BE49-F238E27FC236}">
                    <a16:creationId xmlns:a16="http://schemas.microsoft.com/office/drawing/2014/main" id="{2C128336-F3A8-4545-A14B-5D2B6CFDC9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799" y="1028496"/>
                <a:ext cx="152427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F198C64F-53A0-447D-BBBD-64EFED9BF1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875" y="1028496"/>
                <a:ext cx="0" cy="16510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PA-组合 36">
            <a:extLst>
              <a:ext uri="{FF2B5EF4-FFF2-40B4-BE49-F238E27FC236}">
                <a16:creationId xmlns:a16="http://schemas.microsoft.com/office/drawing/2014/main" id="{797B0BCC-BB3E-4E49-AF1A-274133E2724D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285875" y="1089025"/>
            <a:ext cx="4098926" cy="625544"/>
            <a:chOff x="523874" y="3317942"/>
            <a:chExt cx="4098926" cy="625544"/>
          </a:xfrm>
        </p:grpSpPr>
        <p:sp>
          <p:nvSpPr>
            <p:cNvPr id="31" name="PA-文本框 37">
              <a:extLst>
                <a:ext uri="{FF2B5EF4-FFF2-40B4-BE49-F238E27FC236}">
                  <a16:creationId xmlns:a16="http://schemas.microsoft.com/office/drawing/2014/main" id="{4FB3FCC9-68C0-4196-9B9B-5D115279484D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 bwMode="auto">
            <a:xfrm>
              <a:off x="2144712" y="3421063"/>
              <a:ext cx="226219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变量的初始化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2" name="PA-矩形 38">
              <a:extLst>
                <a:ext uri="{FF2B5EF4-FFF2-40B4-BE49-F238E27FC236}">
                  <a16:creationId xmlns:a16="http://schemas.microsoft.com/office/drawing/2014/main" id="{BEC23ED7-A735-4111-B745-5CD03BA2A988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 bwMode="auto">
            <a:xfrm>
              <a:off x="542925" y="3384550"/>
              <a:ext cx="4046535" cy="500063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33" name="组合 54">
              <a:extLst>
                <a:ext uri="{FF2B5EF4-FFF2-40B4-BE49-F238E27FC236}">
                  <a16:creationId xmlns:a16="http://schemas.microsoft.com/office/drawing/2014/main" id="{AF8ACCDB-6957-4FDC-AA7E-B80A03188FF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70400" y="3349625"/>
              <a:ext cx="152400" cy="165100"/>
              <a:chOff x="6181413" y="1023323"/>
              <a:chExt cx="152814" cy="165397"/>
            </a:xfrm>
          </p:grpSpPr>
          <p:cxnSp>
            <p:nvCxnSpPr>
              <p:cNvPr id="52" name="PA-直接连接符 45">
                <a:extLst>
                  <a:ext uri="{FF2B5EF4-FFF2-40B4-BE49-F238E27FC236}">
                    <a16:creationId xmlns:a16="http://schemas.microsoft.com/office/drawing/2014/main" id="{4BF844EE-640C-4CD9-B969-2EAB41B9D2F9}"/>
                  </a:ext>
                </a:extLst>
              </p:cNvPr>
              <p:cNvCxnSpPr>
                <a:cxnSpLocks/>
              </p:cNvCxnSpPr>
              <p:nvPr>
                <p:custDataLst>
                  <p:tags r:id="rId8"/>
                </p:custDataLst>
              </p:nvPr>
            </p:nvCxnSpPr>
            <p:spPr>
              <a:xfrm>
                <a:off x="6181413" y="102809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PA-直接连接符 46">
                <a:extLst>
                  <a:ext uri="{FF2B5EF4-FFF2-40B4-BE49-F238E27FC236}">
                    <a16:creationId xmlns:a16="http://schemas.microsoft.com/office/drawing/2014/main" id="{65B3A7F6-2EE2-473A-B6CA-97A6F0436D6D}"/>
                  </a:ext>
                </a:extLst>
              </p:cNvPr>
              <p:cNvCxnSpPr>
                <a:cxnSpLocks/>
              </p:cNvCxnSpPr>
              <p:nvPr>
                <p:custDataLst>
                  <p:tags r:id="rId9"/>
                </p:custDataLst>
              </p:nvPr>
            </p:nvCxnSpPr>
            <p:spPr>
              <a:xfrm>
                <a:off x="6332635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组合 55">
              <a:extLst>
                <a:ext uri="{FF2B5EF4-FFF2-40B4-BE49-F238E27FC236}">
                  <a16:creationId xmlns:a16="http://schemas.microsoft.com/office/drawing/2014/main" id="{4663F300-7679-4655-81FF-EDFC52930A0D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4459287" y="3765550"/>
              <a:ext cx="152400" cy="165100"/>
              <a:chOff x="6186411" y="1028702"/>
              <a:chExt cx="152814" cy="165413"/>
            </a:xfrm>
          </p:grpSpPr>
          <p:cxnSp>
            <p:nvCxnSpPr>
              <p:cNvPr id="50" name="PA-直接连接符 43">
                <a:extLst>
                  <a:ext uri="{FF2B5EF4-FFF2-40B4-BE49-F238E27FC236}">
                    <a16:creationId xmlns:a16="http://schemas.microsoft.com/office/drawing/2014/main" id="{76991CB0-9847-4F96-851A-2163235A23AB}"/>
                  </a:ext>
                </a:extLst>
              </p:cNvPr>
              <p:cNvCxnSpPr>
                <a:cxnSpLocks/>
              </p:cNvCxnSpPr>
              <p:nvPr>
                <p:custDataLst>
                  <p:tags r:id="rId6"/>
                </p:custDataLst>
              </p:nvPr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PA-直接连接符 44">
                <a:extLst>
                  <a:ext uri="{FF2B5EF4-FFF2-40B4-BE49-F238E27FC236}">
                    <a16:creationId xmlns:a16="http://schemas.microsoft.com/office/drawing/2014/main" id="{7A0ABD3E-47BB-4BA9-BEA5-45FD3F7BED9F}"/>
                  </a:ext>
                </a:extLst>
              </p:cNvPr>
              <p:cNvCxnSpPr>
                <a:cxnSpLocks/>
              </p:cNvCxnSpPr>
              <p:nvPr>
                <p:custDataLst>
                  <p:tags r:id="rId7"/>
                </p:custDataLst>
              </p:nvPr>
            </p:nvCxnSpPr>
            <p:spPr>
              <a:xfrm>
                <a:off x="6332858" y="1028702"/>
                <a:ext cx="0" cy="16541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PA-Flowchart: Manual Input 41">
              <a:extLst>
                <a:ext uri="{FF2B5EF4-FFF2-40B4-BE49-F238E27FC236}">
                  <a16:creationId xmlns:a16="http://schemas.microsoft.com/office/drawing/2014/main" id="{E49A577F-4A96-4D32-8AA7-7DFC68F1DD39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5400000">
              <a:off x="870163" y="2977937"/>
              <a:ext cx="619260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9" name="PA-文本框 42">
              <a:extLst>
                <a:ext uri="{FF2B5EF4-FFF2-40B4-BE49-F238E27FC236}">
                  <a16:creationId xmlns:a16="http://schemas.microsoft.com/office/drawing/2014/main" id="{2445E76D-FA91-4230-A660-8D4AE9E74DA8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 bwMode="auto">
            <a:xfrm>
              <a:off x="787400" y="3317942"/>
              <a:ext cx="57384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8781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>
            <a:extLst>
              <a:ext uri="{FF2B5EF4-FFF2-40B4-BE49-F238E27FC236}">
                <a16:creationId xmlns:a16="http://schemas.microsoft.com/office/drawing/2014/main" id="{9FFC2EBD-78A3-4D74-AD5F-B0F9B9A7F5CC}"/>
              </a:ext>
            </a:extLst>
          </p:cNvPr>
          <p:cNvSpPr txBox="1"/>
          <p:nvPr/>
        </p:nvSpPr>
        <p:spPr>
          <a:xfrm>
            <a:off x="1789113" y="2357437"/>
            <a:ext cx="8845550" cy="2308324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50000"/>
              </a:lnSpc>
              <a:buClr>
                <a:srgbClr val="7030A0"/>
              </a:buClr>
              <a:defRPr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已预先解决了逻辑型、字符型、整形和实型等基本数据在计算机中如何表示、占用多少存储空间以及可以进行的操作等问题，程序员只需要以变量和常量的形式，就可以直接使用这些基本数据类型的数据来描述和处理自己的问题。</a:t>
            </a: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0248A1FB-6BAC-4EF5-8290-C2719CB083C4}"/>
              </a:ext>
            </a:extLst>
          </p:cNvPr>
          <p:cNvGrpSpPr>
            <a:grpSpLocks/>
          </p:cNvGrpSpPr>
          <p:nvPr/>
        </p:nvGrpSpPr>
        <p:grpSpPr bwMode="auto">
          <a:xfrm rot="10800000" flipH="1">
            <a:off x="1423988" y="1984375"/>
            <a:ext cx="9210675" cy="3230563"/>
            <a:chOff x="850263" y="1552756"/>
            <a:chExt cx="13416557" cy="4877076"/>
          </a:xfrm>
        </p:grpSpPr>
        <p:grpSp>
          <p:nvGrpSpPr>
            <p:cNvPr id="14340" name="组合 45">
              <a:extLst>
                <a:ext uri="{FF2B5EF4-FFF2-40B4-BE49-F238E27FC236}">
                  <a16:creationId xmlns:a16="http://schemas.microsoft.com/office/drawing/2014/main" id="{400FE022-F2B0-4C16-8018-94D152841B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58" name="任意多边形 3">
                <a:extLst>
                  <a:ext uri="{FF2B5EF4-FFF2-40B4-BE49-F238E27FC236}">
                    <a16:creationId xmlns:a16="http://schemas.microsoft.com/office/drawing/2014/main" id="{3FC9C317-E072-466D-B366-58DD8E889A84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 dirty="0"/>
              </a:p>
            </p:txBody>
          </p:sp>
          <p:grpSp>
            <p:nvGrpSpPr>
              <p:cNvPr id="14345" name="组合 58">
                <a:extLst>
                  <a:ext uri="{FF2B5EF4-FFF2-40B4-BE49-F238E27FC236}">
                    <a16:creationId xmlns:a16="http://schemas.microsoft.com/office/drawing/2014/main" id="{3D6FB3DF-7788-4014-897B-E320E0660B4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60" name="平行四边形 59">
                  <a:extLst>
                    <a:ext uri="{FF2B5EF4-FFF2-40B4-BE49-F238E27FC236}">
                      <a16:creationId xmlns:a16="http://schemas.microsoft.com/office/drawing/2014/main" id="{D25FD4FF-5344-4D73-B473-8118887C305F}"/>
                    </a:ext>
                  </a:extLst>
                </p:cNvPr>
                <p:cNvSpPr/>
                <p:nvPr/>
              </p:nvSpPr>
              <p:spPr>
                <a:xfrm>
                  <a:off x="7106189" y="1611985"/>
                  <a:ext cx="591316" cy="30436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61" name="平行四边形 60">
                  <a:extLst>
                    <a:ext uri="{FF2B5EF4-FFF2-40B4-BE49-F238E27FC236}">
                      <a16:creationId xmlns:a16="http://schemas.microsoft.com/office/drawing/2014/main" id="{86A56F77-D6D6-4B27-8F3B-63DC8DB461D5}"/>
                    </a:ext>
                  </a:extLst>
                </p:cNvPr>
                <p:cNvSpPr/>
                <p:nvPr/>
              </p:nvSpPr>
              <p:spPr>
                <a:xfrm>
                  <a:off x="6633136" y="1611985"/>
                  <a:ext cx="591316" cy="30436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62" name="平行四边形 61">
                  <a:extLst>
                    <a:ext uri="{FF2B5EF4-FFF2-40B4-BE49-F238E27FC236}">
                      <a16:creationId xmlns:a16="http://schemas.microsoft.com/office/drawing/2014/main" id="{70CF14DF-64B5-4000-AE01-B2D25EE8E031}"/>
                    </a:ext>
                  </a:extLst>
                </p:cNvPr>
                <p:cNvSpPr/>
                <p:nvPr/>
              </p:nvSpPr>
              <p:spPr>
                <a:xfrm>
                  <a:off x="6148711" y="1611985"/>
                  <a:ext cx="591316" cy="30436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47" name="平行四边形 46">
              <a:extLst>
                <a:ext uri="{FF2B5EF4-FFF2-40B4-BE49-F238E27FC236}">
                  <a16:creationId xmlns:a16="http://schemas.microsoft.com/office/drawing/2014/main" id="{E805D19D-5C86-4D10-83E4-2C232DD30315}"/>
                </a:ext>
              </a:extLst>
            </p:cNvPr>
            <p:cNvSpPr/>
            <p:nvPr/>
          </p:nvSpPr>
          <p:spPr>
            <a:xfrm>
              <a:off x="1786785" y="1615068"/>
              <a:ext cx="591975" cy="301971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56" name="平行四边形 55">
              <a:extLst>
                <a:ext uri="{FF2B5EF4-FFF2-40B4-BE49-F238E27FC236}">
                  <a16:creationId xmlns:a16="http://schemas.microsoft.com/office/drawing/2014/main" id="{46DE7E78-7851-451D-80B1-148F2F03A8CF}"/>
                </a:ext>
              </a:extLst>
            </p:cNvPr>
            <p:cNvSpPr/>
            <p:nvPr/>
          </p:nvSpPr>
          <p:spPr>
            <a:xfrm>
              <a:off x="2258515" y="1615068"/>
              <a:ext cx="589663" cy="301971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57" name="平行四边形 56">
              <a:extLst>
                <a:ext uri="{FF2B5EF4-FFF2-40B4-BE49-F238E27FC236}">
                  <a16:creationId xmlns:a16="http://schemas.microsoft.com/office/drawing/2014/main" id="{798C2FBA-DA0B-45F4-A5F0-F7180853DCF1}"/>
                </a:ext>
              </a:extLst>
            </p:cNvPr>
            <p:cNvSpPr/>
            <p:nvPr/>
          </p:nvSpPr>
          <p:spPr>
            <a:xfrm>
              <a:off x="2730245" y="1615068"/>
              <a:ext cx="589663" cy="301971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06AB32DF-4DEE-462B-9D68-1D24A18336B0}"/>
              </a:ext>
            </a:extLst>
          </p:cNvPr>
          <p:cNvGrpSpPr>
            <a:grpSpLocks/>
          </p:cNvGrpSpPr>
          <p:nvPr/>
        </p:nvGrpSpPr>
        <p:grpSpPr bwMode="auto">
          <a:xfrm>
            <a:off x="515938" y="1090613"/>
            <a:ext cx="4067175" cy="461962"/>
            <a:chOff x="515938" y="1091211"/>
            <a:chExt cx="4067252" cy="461665"/>
          </a:xfrm>
        </p:grpSpPr>
        <p:grpSp>
          <p:nvGrpSpPr>
            <p:cNvPr id="15404" name="组合 11">
              <a:extLst>
                <a:ext uri="{FF2B5EF4-FFF2-40B4-BE49-F238E27FC236}">
                  <a16:creationId xmlns:a16="http://schemas.microsoft.com/office/drawing/2014/main" id="{FC260D1F-493B-4DE6-A0C3-E47DE205236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073"/>
                <a:ext cx="379004" cy="311118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4674" y="2500917"/>
                <a:ext cx="379004" cy="311118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5392" y="2139073"/>
                <a:ext cx="379004" cy="311118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60" y="2500917"/>
                <a:ext cx="379004" cy="311118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148" y="2098492"/>
                <a:ext cx="379004" cy="311118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8514" y="2460337"/>
                <a:ext cx="379004" cy="311118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9231" y="2098492"/>
                <a:ext cx="379004" cy="311118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600" y="2460337"/>
                <a:ext cx="379004" cy="311118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084" y="1091211"/>
              <a:ext cx="3602106" cy="46166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常量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5EB66BC0-DF94-458D-9578-3FDCCA3BE342}"/>
              </a:ext>
            </a:extLst>
          </p:cNvPr>
          <p:cNvGrpSpPr/>
          <p:nvPr/>
        </p:nvGrpSpPr>
        <p:grpSpPr>
          <a:xfrm>
            <a:off x="558800" y="4359527"/>
            <a:ext cx="5698162" cy="1483853"/>
            <a:chOff x="501652" y="4359527"/>
            <a:chExt cx="4108448" cy="2007870"/>
          </a:xfrm>
        </p:grpSpPr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93C9C9E2-C5C0-4DD6-A350-FBD5D79AE697}"/>
                </a:ext>
              </a:extLst>
            </p:cNvPr>
            <p:cNvSpPr txBox="1"/>
            <p:nvPr/>
          </p:nvSpPr>
          <p:spPr bwMode="auto">
            <a:xfrm>
              <a:off x="501652" y="4455816"/>
              <a:ext cx="4041774" cy="19115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1000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-1000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123456L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54321U</a:t>
              </a:r>
            </a:p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还可以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0x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或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0X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开头表示十六进制整型常量，</a:t>
              </a:r>
              <a:endPara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 0xFFFF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0xD4AF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0X1000</a:t>
              </a: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15BCD3D5-2804-4A8C-BCF4-4CF21435BB00}"/>
                </a:ext>
              </a:extLst>
            </p:cNvPr>
            <p:cNvSpPr/>
            <p:nvPr/>
          </p:nvSpPr>
          <p:spPr bwMode="auto">
            <a:xfrm>
              <a:off x="525465" y="4392315"/>
              <a:ext cx="4057648" cy="1848603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15398" name="组合 54">
              <a:extLst>
                <a:ext uri="{FF2B5EF4-FFF2-40B4-BE49-F238E27FC236}">
                  <a16:creationId xmlns:a16="http://schemas.microsoft.com/office/drawing/2014/main" id="{7A582831-F615-42E2-81B2-F9E46A5B57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57293" y="4359527"/>
              <a:ext cx="152807" cy="165423"/>
              <a:chOff x="6181413" y="1023323"/>
              <a:chExt cx="152814" cy="165397"/>
            </a:xfrm>
          </p:grpSpPr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08A828B7-CE4F-4B57-A371-9B85DDF03A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820" y="1027833"/>
                <a:ext cx="152407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2820C5C7-68EE-4DAE-84CD-79E6799F72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640" y="1023071"/>
                <a:ext cx="0" cy="1650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399" name="组合 55">
              <a:extLst>
                <a:ext uri="{FF2B5EF4-FFF2-40B4-BE49-F238E27FC236}">
                  <a16:creationId xmlns:a16="http://schemas.microsoft.com/office/drawing/2014/main" id="{0C9594C0-476F-442E-9E4B-236C69FA0FC7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4449201" y="6117956"/>
              <a:ext cx="152838" cy="165405"/>
              <a:chOff x="6186411" y="1028702"/>
              <a:chExt cx="152814" cy="165413"/>
            </a:xfrm>
          </p:grpSpPr>
          <p:cxnSp>
            <p:nvCxnSpPr>
              <p:cNvPr id="57" name="直接连接符 56">
                <a:extLst>
                  <a:ext uri="{FF2B5EF4-FFF2-40B4-BE49-F238E27FC236}">
                    <a16:creationId xmlns:a16="http://schemas.microsoft.com/office/drawing/2014/main" id="{665CB7D8-419D-4B7F-81A1-A6ACFBD823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746" y="1028511"/>
                <a:ext cx="152376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57043C7D-C052-4543-97D5-B8EA4C7D3B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774" y="1028511"/>
                <a:ext cx="0" cy="165108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60E603D-CD41-494F-A16D-8B62CBCC1242}"/>
              </a:ext>
            </a:extLst>
          </p:cNvPr>
          <p:cNvGrpSpPr/>
          <p:nvPr/>
        </p:nvGrpSpPr>
        <p:grpSpPr>
          <a:xfrm>
            <a:off x="546100" y="2190749"/>
            <a:ext cx="11063288" cy="892175"/>
            <a:chOff x="546100" y="2190749"/>
            <a:chExt cx="11063288" cy="892175"/>
          </a:xfrm>
        </p:grpSpPr>
        <p:sp>
          <p:nvSpPr>
            <p:cNvPr id="26" name="Rectangle 3">
              <a:extLst>
                <a:ext uri="{FF2B5EF4-FFF2-40B4-BE49-F238E27FC236}">
                  <a16:creationId xmlns:a16="http://schemas.microsoft.com/office/drawing/2014/main" id="{FEDD0409-6E51-494A-815D-B571998B56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6100" y="2243138"/>
              <a:ext cx="11047413" cy="7810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indent="628650" eaLnBrk="1" fontAlgn="auto" hangingPunct="1">
                <a:lnSpc>
                  <a:spcPct val="12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7030A0"/>
                </a:buClr>
                <a:defRPr/>
              </a:pPr>
              <a:r>
                <a:rPr lang="zh-CN" altLang="en-US" sz="2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常量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是在程序运行过程中保持不变的数据。可将常量分为直接常量和符号常量。直接常量就是通常所说的常数，在表达式中直接以常数的形式给出。</a:t>
              </a:r>
            </a:p>
          </p:txBody>
        </p: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15680C67-281F-4173-9C82-6C09694402A2}"/>
                </a:ext>
              </a:extLst>
            </p:cNvPr>
            <p:cNvSpPr/>
            <p:nvPr/>
          </p:nvSpPr>
          <p:spPr bwMode="auto">
            <a:xfrm>
              <a:off x="614363" y="2226829"/>
              <a:ext cx="10971212" cy="81799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15382" name="组合 93">
              <a:extLst>
                <a:ext uri="{FF2B5EF4-FFF2-40B4-BE49-F238E27FC236}">
                  <a16:creationId xmlns:a16="http://schemas.microsoft.com/office/drawing/2014/main" id="{47414385-DE3E-45A5-8AB1-6E6D0B51E34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456564" y="2192331"/>
              <a:ext cx="152824" cy="165367"/>
              <a:chOff x="6181413" y="1023323"/>
              <a:chExt cx="152814" cy="165397"/>
            </a:xfrm>
          </p:grpSpPr>
          <p:cxnSp>
            <p:nvCxnSpPr>
              <p:cNvPr id="95" name="直接连接符 94">
                <a:extLst>
                  <a:ext uri="{FF2B5EF4-FFF2-40B4-BE49-F238E27FC236}">
                    <a16:creationId xmlns:a16="http://schemas.microsoft.com/office/drawing/2014/main" id="{A137CEBE-FD71-47C7-87E1-6AB9C2D2DB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837" y="1028093"/>
                <a:ext cx="15239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>
                <a:extLst>
                  <a:ext uri="{FF2B5EF4-FFF2-40B4-BE49-F238E27FC236}">
                    <a16:creationId xmlns:a16="http://schemas.microsoft.com/office/drawing/2014/main" id="{A73F90A2-ADAE-43C9-818F-5EC4F13EE8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639" y="1023330"/>
                <a:ext cx="0" cy="16513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383" name="组合 96">
              <a:extLst>
                <a:ext uri="{FF2B5EF4-FFF2-40B4-BE49-F238E27FC236}">
                  <a16:creationId xmlns:a16="http://schemas.microsoft.com/office/drawing/2014/main" id="{87EDB6DD-4D0E-4B36-BDB2-E3A802583B23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11448497" y="2923827"/>
              <a:ext cx="152787" cy="165408"/>
              <a:chOff x="6186411" y="1028702"/>
              <a:chExt cx="152814" cy="165397"/>
            </a:xfrm>
          </p:grpSpPr>
          <p:cxnSp>
            <p:nvCxnSpPr>
              <p:cNvPr id="98" name="直接连接符 97">
                <a:extLst>
                  <a:ext uri="{FF2B5EF4-FFF2-40B4-BE49-F238E27FC236}">
                    <a16:creationId xmlns:a16="http://schemas.microsoft.com/office/drawing/2014/main" id="{FFF639A9-1035-4706-8B44-958DE0AACB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799" y="1028497"/>
                <a:ext cx="152427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>
                <a:extLst>
                  <a:ext uri="{FF2B5EF4-FFF2-40B4-BE49-F238E27FC236}">
                    <a16:creationId xmlns:a16="http://schemas.microsoft.com/office/drawing/2014/main" id="{0FC44EA4-BCDE-4794-ADBE-3B97AF5DFD2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874" y="1028497"/>
                <a:ext cx="0" cy="165089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384" name="组合 99">
              <a:extLst>
                <a:ext uri="{FF2B5EF4-FFF2-40B4-BE49-F238E27FC236}">
                  <a16:creationId xmlns:a16="http://schemas.microsoft.com/office/drawing/2014/main" id="{4B219EFE-2235-4578-AC6B-F99E6A503416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590629" y="2913795"/>
              <a:ext cx="152824" cy="165367"/>
              <a:chOff x="6181413" y="1023323"/>
              <a:chExt cx="152814" cy="165397"/>
            </a:xfrm>
          </p:grpSpPr>
          <p:cxnSp>
            <p:nvCxnSpPr>
              <p:cNvPr id="101" name="直接连接符 100">
                <a:extLst>
                  <a:ext uri="{FF2B5EF4-FFF2-40B4-BE49-F238E27FC236}">
                    <a16:creationId xmlns:a16="http://schemas.microsoft.com/office/drawing/2014/main" id="{1BFF0FBE-9AC5-40D8-9437-B5AE4C3D24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916" y="1017971"/>
                <a:ext cx="15239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>
                <a:extLst>
                  <a:ext uri="{FF2B5EF4-FFF2-40B4-BE49-F238E27FC236}">
                    <a16:creationId xmlns:a16="http://schemas.microsoft.com/office/drawing/2014/main" id="{37C0E252-01FF-44CA-8E1A-5475B24A34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718" y="1022735"/>
                <a:ext cx="0" cy="16671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385" name="组合 102">
              <a:extLst>
                <a:ext uri="{FF2B5EF4-FFF2-40B4-BE49-F238E27FC236}">
                  <a16:creationId xmlns:a16="http://schemas.microsoft.com/office/drawing/2014/main" id="{7615566D-9E85-484F-91CF-2D386B4B0F5B}"/>
                </a:ext>
              </a:extLst>
            </p:cNvPr>
            <p:cNvGrpSpPr>
              <a:grpSpLocks/>
            </p:cNvGrpSpPr>
            <p:nvPr/>
          </p:nvGrpSpPr>
          <p:grpSpPr bwMode="auto">
            <a:xfrm rot="16200000">
              <a:off x="600493" y="2184439"/>
              <a:ext cx="152787" cy="165408"/>
              <a:chOff x="6186411" y="1028702"/>
              <a:chExt cx="152814" cy="165397"/>
            </a:xfrm>
          </p:grpSpPr>
          <p:cxnSp>
            <p:nvCxnSpPr>
              <p:cNvPr id="104" name="直接连接符 103">
                <a:extLst>
                  <a:ext uri="{FF2B5EF4-FFF2-40B4-BE49-F238E27FC236}">
                    <a16:creationId xmlns:a16="http://schemas.microsoft.com/office/drawing/2014/main" id="{38A27F4C-3DED-40ED-8A0B-575E3E75ED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798" y="1028245"/>
                <a:ext cx="152427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>
                <a:extLst>
                  <a:ext uri="{FF2B5EF4-FFF2-40B4-BE49-F238E27FC236}">
                    <a16:creationId xmlns:a16="http://schemas.microsoft.com/office/drawing/2014/main" id="{30C2656F-D613-4578-88D3-D9BCD38E69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873" y="1028245"/>
                <a:ext cx="0" cy="165089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71C16B74-9D46-4367-87BB-0ECADEA051F2}"/>
              </a:ext>
            </a:extLst>
          </p:cNvPr>
          <p:cNvGrpSpPr/>
          <p:nvPr/>
        </p:nvGrpSpPr>
        <p:grpSpPr>
          <a:xfrm>
            <a:off x="1419224" y="3324226"/>
            <a:ext cx="4098926" cy="619260"/>
            <a:chOff x="523874" y="3324226"/>
            <a:chExt cx="4098926" cy="619260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777D314F-971E-4A92-AA48-A8F74338099D}"/>
                </a:ext>
              </a:extLst>
            </p:cNvPr>
            <p:cNvSpPr txBox="1"/>
            <p:nvPr/>
          </p:nvSpPr>
          <p:spPr bwMode="auto">
            <a:xfrm>
              <a:off x="1997075" y="3421063"/>
              <a:ext cx="202247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整型直接常量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A0F9763D-D029-4C67-8F6B-2A2C8DB45D6B}"/>
                </a:ext>
              </a:extLst>
            </p:cNvPr>
            <p:cNvSpPr/>
            <p:nvPr/>
          </p:nvSpPr>
          <p:spPr bwMode="auto">
            <a:xfrm>
              <a:off x="542925" y="3384550"/>
              <a:ext cx="4046535" cy="500063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64" name="组合 54">
              <a:extLst>
                <a:ext uri="{FF2B5EF4-FFF2-40B4-BE49-F238E27FC236}">
                  <a16:creationId xmlns:a16="http://schemas.microsoft.com/office/drawing/2014/main" id="{BACD7EC5-C598-4551-976F-DA5B49FDDE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70400" y="3349625"/>
              <a:ext cx="152400" cy="165100"/>
              <a:chOff x="6181413" y="1023323"/>
              <a:chExt cx="152814" cy="165397"/>
            </a:xfrm>
          </p:grpSpPr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3A9555CC-A190-4146-A68B-88DDC12A84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09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EB3B1F49-5EC5-4668-AF60-825B6DEA0A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635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组合 55">
              <a:extLst>
                <a:ext uri="{FF2B5EF4-FFF2-40B4-BE49-F238E27FC236}">
                  <a16:creationId xmlns:a16="http://schemas.microsoft.com/office/drawing/2014/main" id="{6E49FAF8-6BBD-4006-BCF3-C10E3AF4DFA3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4459287" y="3765550"/>
              <a:ext cx="152400" cy="165100"/>
              <a:chOff x="6186411" y="1028702"/>
              <a:chExt cx="152814" cy="165413"/>
            </a:xfrm>
          </p:grpSpPr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8EDA7C3E-46A3-41AB-8940-1D5414A0AB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85FECA72-0ABC-49FB-B5A7-263C3EEECB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858" y="1028702"/>
                <a:ext cx="0" cy="16541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流程图: 手动输入 69">
              <a:extLst>
                <a:ext uri="{FF2B5EF4-FFF2-40B4-BE49-F238E27FC236}">
                  <a16:creationId xmlns:a16="http://schemas.microsoft.com/office/drawing/2014/main" id="{DBD40C11-9649-4951-8B0B-4FDF68424E90}"/>
                </a:ext>
              </a:extLst>
            </p:cNvPr>
            <p:cNvSpPr/>
            <p:nvPr/>
          </p:nvSpPr>
          <p:spPr>
            <a:xfrm rot="5400000">
              <a:off x="870163" y="2977937"/>
              <a:ext cx="619260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B3B03773-7271-4E0E-9DBB-17368BED6946}"/>
                </a:ext>
              </a:extLst>
            </p:cNvPr>
            <p:cNvSpPr txBox="1"/>
            <p:nvPr/>
          </p:nvSpPr>
          <p:spPr bwMode="auto">
            <a:xfrm>
              <a:off x="615950" y="3403667"/>
              <a:ext cx="904875" cy="4603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</p:grpSp>
      <p:pic>
        <p:nvPicPr>
          <p:cNvPr id="71" name="图形 70">
            <a:extLst>
              <a:ext uri="{FF2B5EF4-FFF2-40B4-BE49-F238E27FC236}">
                <a16:creationId xmlns:a16="http://schemas.microsoft.com/office/drawing/2014/main" id="{6857B732-B1EA-43F3-A9E2-DA41CB961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801875" y="3349625"/>
            <a:ext cx="3947651" cy="2995612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CFB01336-8E79-4A7B-A881-7C8451FD3D26}"/>
              </a:ext>
            </a:extLst>
          </p:cNvPr>
          <p:cNvSpPr/>
          <p:nvPr/>
        </p:nvSpPr>
        <p:spPr bwMode="auto">
          <a:xfrm>
            <a:off x="7003489" y="3816349"/>
            <a:ext cx="3540685" cy="18844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28650" eaLnBrk="1" fontAlgn="auto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7030A0"/>
              </a:buClr>
              <a:defRPr/>
            </a:pPr>
            <a:r>
              <a:rPr lang="zh-CN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提示：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中默认的整型常量的数据类型是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型，所以长整型和无符号整型常量以字母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和字母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结尾。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33"/>
            </p:par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2720A3C-B924-4ED4-8FEC-EDC64BEFC23B}"/>
              </a:ext>
            </a:extLst>
          </p:cNvPr>
          <p:cNvGrpSpPr/>
          <p:nvPr/>
        </p:nvGrpSpPr>
        <p:grpSpPr>
          <a:xfrm>
            <a:off x="6537425" y="1984220"/>
            <a:ext cx="4381827" cy="3357563"/>
            <a:chOff x="6537425" y="1984220"/>
            <a:chExt cx="4381827" cy="3357563"/>
          </a:xfrm>
        </p:grpSpPr>
        <p:sp>
          <p:nvSpPr>
            <p:cNvPr id="13" name="PA-矩形 12">
              <a:extLst>
                <a:ext uri="{FF2B5EF4-FFF2-40B4-BE49-F238E27FC236}">
                  <a16:creationId xmlns:a16="http://schemas.microsoft.com/office/drawing/2014/main" id="{CFB01336-8E79-4A7B-A881-7C8451FD3D26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 bwMode="auto">
            <a:xfrm>
              <a:off x="6691313" y="2038196"/>
              <a:ext cx="4057645" cy="33001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628650" eaLnBrk="1" fontAlgn="auto" hangingPunct="1">
                <a:lnSpc>
                  <a:spcPct val="11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7030A0"/>
                </a:buClr>
                <a:defRPr/>
              </a:pPr>
              <a:r>
                <a:rPr lang="zh-CN" altLang="en-US" sz="20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提示：</a:t>
              </a:r>
              <a:endParaRPr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indent="628650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7030A0"/>
                </a:buClr>
                <a:defRPr/>
              </a:pP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中默认的浮点型常量的数据类型是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double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型，所以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float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型常量以字母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或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结尾。</a:t>
              </a:r>
            </a:p>
            <a:p>
              <a:pPr indent="628650" eaLnBrk="1" fontAlgn="auto" hangingPunct="1">
                <a:lnSpc>
                  <a:spcPct val="15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7030A0"/>
                </a:buClr>
                <a:defRPr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指数形式的浮点型常量字母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E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或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e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前面必须有数字，并且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E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或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e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后面的指数必须是整数。</a:t>
              </a:r>
            </a:p>
          </p:txBody>
        </p:sp>
        <p:sp>
          <p:nvSpPr>
            <p:cNvPr id="107" name="PA-矩形 106">
              <a:extLst>
                <a:ext uri="{FF2B5EF4-FFF2-40B4-BE49-F238E27FC236}">
                  <a16:creationId xmlns:a16="http://schemas.microsoft.com/office/drawing/2014/main" id="{D6A6ED6D-84C2-4691-8654-AB8E129C605D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 bwMode="auto">
            <a:xfrm>
              <a:off x="6570663" y="2019145"/>
              <a:ext cx="4306887" cy="3286117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16390" name="组合 107">
              <a:extLst>
                <a:ext uri="{FF2B5EF4-FFF2-40B4-BE49-F238E27FC236}">
                  <a16:creationId xmlns:a16="http://schemas.microsoft.com/office/drawing/2014/main" id="{9F52146C-3889-4DEE-AF0D-B06104920DC9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6537425" y="5176409"/>
              <a:ext cx="152825" cy="165374"/>
              <a:chOff x="6181413" y="1023323"/>
              <a:chExt cx="152814" cy="165397"/>
            </a:xfrm>
          </p:grpSpPr>
          <p:cxnSp>
            <p:nvCxnSpPr>
              <p:cNvPr id="109" name="PA-直接连接符 108">
                <a:extLst>
                  <a:ext uri="{FF2B5EF4-FFF2-40B4-BE49-F238E27FC236}">
                    <a16:creationId xmlns:a16="http://schemas.microsoft.com/office/drawing/2014/main" id="{915079C6-B895-4C06-8ED8-FAE287199B84}"/>
                  </a:ext>
                </a:extLst>
              </p:cNvPr>
              <p:cNvCxnSpPr>
                <a:cxnSpLocks/>
              </p:cNvCxnSpPr>
              <p:nvPr>
                <p:custDataLst>
                  <p:tags r:id="rId25"/>
                </p:custDataLst>
              </p:nvPr>
            </p:nvCxnSpPr>
            <p:spPr>
              <a:xfrm>
                <a:off x="6181937" y="1028086"/>
                <a:ext cx="152389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PA-直接连接符 109">
                <a:extLst>
                  <a:ext uri="{FF2B5EF4-FFF2-40B4-BE49-F238E27FC236}">
                    <a16:creationId xmlns:a16="http://schemas.microsoft.com/office/drawing/2014/main" id="{9CB1B890-631B-418E-9324-F5D107928F48}"/>
                  </a:ext>
                </a:extLst>
              </p:cNvPr>
              <p:cNvCxnSpPr>
                <a:cxnSpLocks/>
              </p:cNvCxnSpPr>
              <p:nvPr>
                <p:custDataLst>
                  <p:tags r:id="rId26"/>
                </p:custDataLst>
              </p:nvPr>
            </p:nvCxnSpPr>
            <p:spPr>
              <a:xfrm>
                <a:off x="6332739" y="1023323"/>
                <a:ext cx="0" cy="16512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391" name="组合 110">
              <a:extLst>
                <a:ext uri="{FF2B5EF4-FFF2-40B4-BE49-F238E27FC236}">
                  <a16:creationId xmlns:a16="http://schemas.microsoft.com/office/drawing/2014/main" id="{29AD6E93-396C-4D3C-915A-AF0FED15DC94}"/>
                </a:ext>
              </a:extLst>
            </p:cNvPr>
            <p:cNvGrpSpPr>
              <a:grpSpLocks/>
            </p:cNvGrpSpPr>
            <p:nvPr/>
          </p:nvGrpSpPr>
          <p:grpSpPr bwMode="auto">
            <a:xfrm rot="16200000">
              <a:off x="6547287" y="1977912"/>
              <a:ext cx="152793" cy="165409"/>
              <a:chOff x="6186411" y="1028702"/>
              <a:chExt cx="152814" cy="165397"/>
            </a:xfrm>
          </p:grpSpPr>
          <p:cxnSp>
            <p:nvCxnSpPr>
              <p:cNvPr id="112" name="PA-直接连接符 111">
                <a:extLst>
                  <a:ext uri="{FF2B5EF4-FFF2-40B4-BE49-F238E27FC236}">
                    <a16:creationId xmlns:a16="http://schemas.microsoft.com/office/drawing/2014/main" id="{221FA60F-92DC-4397-A9A5-D1B6424891E4}"/>
                  </a:ext>
                </a:extLst>
              </p:cNvPr>
              <p:cNvCxnSpPr>
                <a:cxnSpLocks/>
              </p:cNvCxnSpPr>
              <p:nvPr>
                <p:custDataLst>
                  <p:tags r:id="rId23"/>
                </p:custDataLst>
              </p:nvPr>
            </p:nvCxnSpPr>
            <p:spPr>
              <a:xfrm>
                <a:off x="6186803" y="1028224"/>
                <a:ext cx="152421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PA-直接连接符 112">
                <a:extLst>
                  <a:ext uri="{FF2B5EF4-FFF2-40B4-BE49-F238E27FC236}">
                    <a16:creationId xmlns:a16="http://schemas.microsoft.com/office/drawing/2014/main" id="{BC15373A-184A-4CF4-8F91-FAD28526996C}"/>
                  </a:ext>
                </a:extLst>
              </p:cNvPr>
              <p:cNvCxnSpPr>
                <a:cxnSpLocks/>
              </p:cNvCxnSpPr>
              <p:nvPr>
                <p:custDataLst>
                  <p:tags r:id="rId24"/>
                </p:custDataLst>
              </p:nvPr>
            </p:nvCxnSpPr>
            <p:spPr>
              <a:xfrm>
                <a:off x="6332873" y="1028224"/>
                <a:ext cx="0" cy="165088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392" name="组合 113">
              <a:extLst>
                <a:ext uri="{FF2B5EF4-FFF2-40B4-BE49-F238E27FC236}">
                  <a16:creationId xmlns:a16="http://schemas.microsoft.com/office/drawing/2014/main" id="{5801AFCD-F79E-48DB-967D-7B5D040424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766427" y="1985655"/>
              <a:ext cx="152825" cy="165374"/>
              <a:chOff x="6181413" y="1023323"/>
              <a:chExt cx="152814" cy="165397"/>
            </a:xfrm>
          </p:grpSpPr>
          <p:cxnSp>
            <p:nvCxnSpPr>
              <p:cNvPr id="115" name="PA-直接连接符 114">
                <a:extLst>
                  <a:ext uri="{FF2B5EF4-FFF2-40B4-BE49-F238E27FC236}">
                    <a16:creationId xmlns:a16="http://schemas.microsoft.com/office/drawing/2014/main" id="{5FE98441-67EC-4BF7-BC11-98DBEFC672A2}"/>
                  </a:ext>
                </a:extLst>
              </p:cNvPr>
              <p:cNvCxnSpPr>
                <a:cxnSpLocks/>
              </p:cNvCxnSpPr>
              <p:nvPr>
                <p:custDataLst>
                  <p:tags r:id="rId21"/>
                </p:custDataLst>
              </p:nvPr>
            </p:nvCxnSpPr>
            <p:spPr>
              <a:xfrm>
                <a:off x="6181838" y="1028655"/>
                <a:ext cx="152389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PA-直接连接符 115">
                <a:extLst>
                  <a:ext uri="{FF2B5EF4-FFF2-40B4-BE49-F238E27FC236}">
                    <a16:creationId xmlns:a16="http://schemas.microsoft.com/office/drawing/2014/main" id="{FDA946EA-4EE3-46E9-BC66-31822D4204E9}"/>
                  </a:ext>
                </a:extLst>
              </p:cNvPr>
              <p:cNvCxnSpPr>
                <a:cxnSpLocks/>
              </p:cNvCxnSpPr>
              <p:nvPr>
                <p:custDataLst>
                  <p:tags r:id="rId22"/>
                </p:custDataLst>
              </p:nvPr>
            </p:nvCxnSpPr>
            <p:spPr>
              <a:xfrm>
                <a:off x="6332640" y="1023891"/>
                <a:ext cx="0" cy="16512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393" name="组合 116">
              <a:extLst>
                <a:ext uri="{FF2B5EF4-FFF2-40B4-BE49-F238E27FC236}">
                  <a16:creationId xmlns:a16="http://schemas.microsoft.com/office/drawing/2014/main" id="{B33A5C7A-146A-489A-B076-887A62F0BC5C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10749995" y="5177480"/>
              <a:ext cx="152793" cy="165409"/>
              <a:chOff x="6186411" y="1028702"/>
              <a:chExt cx="152814" cy="165397"/>
            </a:xfrm>
          </p:grpSpPr>
          <p:cxnSp>
            <p:nvCxnSpPr>
              <p:cNvPr id="118" name="PA-直接连接符 117">
                <a:extLst>
                  <a:ext uri="{FF2B5EF4-FFF2-40B4-BE49-F238E27FC236}">
                    <a16:creationId xmlns:a16="http://schemas.microsoft.com/office/drawing/2014/main" id="{5648D9B1-5C62-4820-B07F-372F9991164E}"/>
                  </a:ext>
                </a:extLst>
              </p:cNvPr>
              <p:cNvCxnSpPr>
                <a:cxnSpLocks/>
              </p:cNvCxnSpPr>
              <p:nvPr>
                <p:custDataLst>
                  <p:tags r:id="rId19"/>
                </p:custDataLst>
              </p:nvPr>
            </p:nvCxnSpPr>
            <p:spPr>
              <a:xfrm>
                <a:off x="6185656" y="1028497"/>
                <a:ext cx="154009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PA-直接连接符 118">
                <a:extLst>
                  <a:ext uri="{FF2B5EF4-FFF2-40B4-BE49-F238E27FC236}">
                    <a16:creationId xmlns:a16="http://schemas.microsoft.com/office/drawing/2014/main" id="{EA77022F-3C11-4F0D-A3BE-FF5A9395B377}"/>
                  </a:ext>
                </a:extLst>
              </p:cNvPr>
              <p:cNvCxnSpPr>
                <a:cxnSpLocks/>
              </p:cNvCxnSpPr>
              <p:nvPr>
                <p:custDataLst>
                  <p:tags r:id="rId20"/>
                </p:custDataLst>
              </p:nvPr>
            </p:nvCxnSpPr>
            <p:spPr>
              <a:xfrm>
                <a:off x="6333314" y="1028497"/>
                <a:ext cx="0" cy="165088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8" name="PA-组合 27">
            <a:extLst>
              <a:ext uri="{FF2B5EF4-FFF2-40B4-BE49-F238E27FC236}">
                <a16:creationId xmlns:a16="http://schemas.microsoft.com/office/drawing/2014/main" id="{E4A761E3-C8DA-47DC-9B5B-88C500AC9277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981075" y="2994123"/>
            <a:ext cx="5193694" cy="2346073"/>
            <a:chOff x="-45286" y="4359527"/>
            <a:chExt cx="4655386" cy="2346073"/>
          </a:xfrm>
        </p:grpSpPr>
        <p:sp>
          <p:nvSpPr>
            <p:cNvPr id="29" name="PA-文本框 28">
              <a:extLst>
                <a:ext uri="{FF2B5EF4-FFF2-40B4-BE49-F238E27FC236}">
                  <a16:creationId xmlns:a16="http://schemas.microsoft.com/office/drawing/2014/main" id="{32813CCA-3E1B-49C3-95DF-986FC30B8C6B}"/>
                </a:ext>
              </a:extLst>
            </p:cNvPr>
            <p:cNvSpPr txBox="1"/>
            <p:nvPr>
              <p:custDataLst>
                <p:tags r:id="rId11"/>
              </p:custDataLst>
            </p:nvPr>
          </p:nvSpPr>
          <p:spPr bwMode="auto">
            <a:xfrm>
              <a:off x="79135" y="4474865"/>
              <a:ext cx="4464291" cy="21236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十进制数形式，例如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</a:t>
              </a:r>
            </a:p>
            <a:p>
              <a:pPr>
                <a:defRPr/>
              </a:pP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3.1415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322345.34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10.0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1.2345f</a:t>
              </a:r>
            </a:p>
            <a:p>
              <a:pPr>
                <a:defRPr/>
              </a:pPr>
              <a:endPara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指数形式，例如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</a:t>
              </a:r>
            </a:p>
            <a:p>
              <a:pPr>
                <a:defRPr/>
              </a:pP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1.25e6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或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1.25E6</a:t>
              </a:r>
            </a:p>
            <a:p>
              <a:pPr>
                <a:defRPr/>
              </a:pP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它们都代表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1.25×10</a:t>
              </a:r>
              <a:r>
                <a:rPr lang="en-US" altLang="zh-CN" sz="2200" baseline="30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6</a:t>
              </a:r>
            </a:p>
          </p:txBody>
        </p:sp>
        <p:sp>
          <p:nvSpPr>
            <p:cNvPr id="30" name="PA-矩形 29">
              <a:extLst>
                <a:ext uri="{FF2B5EF4-FFF2-40B4-BE49-F238E27FC236}">
                  <a16:creationId xmlns:a16="http://schemas.microsoft.com/office/drawing/2014/main" id="{3DA67389-F062-4843-BC3A-1A27CBD27D00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 bwMode="auto">
            <a:xfrm>
              <a:off x="-45286" y="4392315"/>
              <a:ext cx="4628400" cy="2278354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31" name="组合 54">
              <a:extLst>
                <a:ext uri="{FF2B5EF4-FFF2-40B4-BE49-F238E27FC236}">
                  <a16:creationId xmlns:a16="http://schemas.microsoft.com/office/drawing/2014/main" id="{4890898C-1DF3-48D6-BF01-1D9DDB9C4EC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57293" y="4359527"/>
              <a:ext cx="152807" cy="165423"/>
              <a:chOff x="6181413" y="1023323"/>
              <a:chExt cx="152814" cy="165397"/>
            </a:xfrm>
          </p:grpSpPr>
          <p:cxnSp>
            <p:nvCxnSpPr>
              <p:cNvPr id="35" name="PA-直接连接符 34">
                <a:extLst>
                  <a:ext uri="{FF2B5EF4-FFF2-40B4-BE49-F238E27FC236}">
                    <a16:creationId xmlns:a16="http://schemas.microsoft.com/office/drawing/2014/main" id="{4B6E641E-40C2-433D-8B04-6EB8CBCCBCAA}"/>
                  </a:ext>
                </a:extLst>
              </p:cNvPr>
              <p:cNvCxnSpPr>
                <a:cxnSpLocks/>
              </p:cNvCxnSpPr>
              <p:nvPr>
                <p:custDataLst>
                  <p:tags r:id="rId15"/>
                </p:custDataLst>
              </p:nvPr>
            </p:nvCxnSpPr>
            <p:spPr>
              <a:xfrm>
                <a:off x="6181820" y="1027833"/>
                <a:ext cx="152407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PA-直接连接符 35">
                <a:extLst>
                  <a:ext uri="{FF2B5EF4-FFF2-40B4-BE49-F238E27FC236}">
                    <a16:creationId xmlns:a16="http://schemas.microsoft.com/office/drawing/2014/main" id="{139B1539-EAC9-4A70-AFCE-B7FEBD052592}"/>
                  </a:ext>
                </a:extLst>
              </p:cNvPr>
              <p:cNvCxnSpPr>
                <a:cxnSpLocks/>
              </p:cNvCxnSpPr>
              <p:nvPr>
                <p:custDataLst>
                  <p:tags r:id="rId16"/>
                </p:custDataLst>
              </p:nvPr>
            </p:nvCxnSpPr>
            <p:spPr>
              <a:xfrm>
                <a:off x="6332640" y="1023071"/>
                <a:ext cx="0" cy="16507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组合 55">
              <a:extLst>
                <a:ext uri="{FF2B5EF4-FFF2-40B4-BE49-F238E27FC236}">
                  <a16:creationId xmlns:a16="http://schemas.microsoft.com/office/drawing/2014/main" id="{D796F415-564C-4A4D-BE36-33B6C1A49BAA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4449764" y="6546849"/>
              <a:ext cx="152400" cy="165102"/>
              <a:chOff x="6615303" y="1028509"/>
              <a:chExt cx="152376" cy="165110"/>
            </a:xfrm>
          </p:grpSpPr>
          <p:cxnSp>
            <p:nvCxnSpPr>
              <p:cNvPr id="33" name="PA-直接连接符 32">
                <a:extLst>
                  <a:ext uri="{FF2B5EF4-FFF2-40B4-BE49-F238E27FC236}">
                    <a16:creationId xmlns:a16="http://schemas.microsoft.com/office/drawing/2014/main" id="{FF94F0D5-D73B-483F-8F0B-479658EA247A}"/>
                  </a:ext>
                </a:extLst>
              </p:cNvPr>
              <p:cNvCxnSpPr>
                <a:cxnSpLocks/>
              </p:cNvCxnSpPr>
              <p:nvPr>
                <p:custDataLst>
                  <p:tags r:id="rId13"/>
                </p:custDataLst>
              </p:nvPr>
            </p:nvCxnSpPr>
            <p:spPr>
              <a:xfrm>
                <a:off x="6615303" y="1028509"/>
                <a:ext cx="152376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PA-直接连接符 33">
                <a:extLst>
                  <a:ext uri="{FF2B5EF4-FFF2-40B4-BE49-F238E27FC236}">
                    <a16:creationId xmlns:a16="http://schemas.microsoft.com/office/drawing/2014/main" id="{F389CD56-B66E-45AB-9163-2883A24FC56C}"/>
                  </a:ext>
                </a:extLst>
              </p:cNvPr>
              <p:cNvCxnSpPr>
                <a:cxnSpLocks/>
              </p:cNvCxnSpPr>
              <p:nvPr>
                <p:custDataLst>
                  <p:tags r:id="rId14"/>
                </p:custDataLst>
              </p:nvPr>
            </p:nvCxnSpPr>
            <p:spPr>
              <a:xfrm>
                <a:off x="6761330" y="1028511"/>
                <a:ext cx="0" cy="165108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7" name="PA-组合 36">
            <a:extLst>
              <a:ext uri="{FF2B5EF4-FFF2-40B4-BE49-F238E27FC236}">
                <a16:creationId xmlns:a16="http://schemas.microsoft.com/office/drawing/2014/main" id="{E7390EB3-B9E1-41FE-95B9-DD83205F0D06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512885" y="1958822"/>
            <a:ext cx="4098926" cy="619260"/>
            <a:chOff x="523874" y="3324226"/>
            <a:chExt cx="4098926" cy="619260"/>
          </a:xfrm>
        </p:grpSpPr>
        <p:sp>
          <p:nvSpPr>
            <p:cNvPr id="38" name="PA-文本框 37">
              <a:extLst>
                <a:ext uri="{FF2B5EF4-FFF2-40B4-BE49-F238E27FC236}">
                  <a16:creationId xmlns:a16="http://schemas.microsoft.com/office/drawing/2014/main" id="{9E937C23-414F-4AD6-A32F-E0D46DF749F3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 bwMode="auto">
            <a:xfrm>
              <a:off x="1987550" y="3421063"/>
              <a:ext cx="2424106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浮点型直接常量</a:t>
              </a:r>
            </a:p>
          </p:txBody>
        </p:sp>
        <p:sp>
          <p:nvSpPr>
            <p:cNvPr id="39" name="PA-矩形 38">
              <a:extLst>
                <a:ext uri="{FF2B5EF4-FFF2-40B4-BE49-F238E27FC236}">
                  <a16:creationId xmlns:a16="http://schemas.microsoft.com/office/drawing/2014/main" id="{72FEAB83-CA6E-422F-9724-94021E892381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 bwMode="auto">
            <a:xfrm>
              <a:off x="542925" y="3384550"/>
              <a:ext cx="4046535" cy="500063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40" name="组合 54">
              <a:extLst>
                <a:ext uri="{FF2B5EF4-FFF2-40B4-BE49-F238E27FC236}">
                  <a16:creationId xmlns:a16="http://schemas.microsoft.com/office/drawing/2014/main" id="{DEA7567F-9476-4DA5-A5AF-F60266421B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70400" y="3349625"/>
              <a:ext cx="152400" cy="165100"/>
              <a:chOff x="6181413" y="1023323"/>
              <a:chExt cx="152814" cy="165397"/>
            </a:xfrm>
          </p:grpSpPr>
          <p:cxnSp>
            <p:nvCxnSpPr>
              <p:cNvPr id="46" name="PA-直接连接符 45">
                <a:extLst>
                  <a:ext uri="{FF2B5EF4-FFF2-40B4-BE49-F238E27FC236}">
                    <a16:creationId xmlns:a16="http://schemas.microsoft.com/office/drawing/2014/main" id="{D6E4D883-4812-4998-97D1-EF5CEB5AE527}"/>
                  </a:ext>
                </a:extLst>
              </p:cNvPr>
              <p:cNvCxnSpPr>
                <a:cxnSpLocks/>
              </p:cNvCxnSpPr>
              <p:nvPr>
                <p:custDataLst>
                  <p:tags r:id="rId9"/>
                </p:custDataLst>
              </p:nvPr>
            </p:nvCxnSpPr>
            <p:spPr>
              <a:xfrm>
                <a:off x="6181413" y="102809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PA-直接连接符 46">
                <a:extLst>
                  <a:ext uri="{FF2B5EF4-FFF2-40B4-BE49-F238E27FC236}">
                    <a16:creationId xmlns:a16="http://schemas.microsoft.com/office/drawing/2014/main" id="{9D2D3417-4B26-4346-AD49-CA765C36EA79}"/>
                  </a:ext>
                </a:extLst>
              </p:cNvPr>
              <p:cNvCxnSpPr>
                <a:cxnSpLocks/>
              </p:cNvCxnSpPr>
              <p:nvPr>
                <p:custDataLst>
                  <p:tags r:id="rId10"/>
                </p:custDataLst>
              </p:nvPr>
            </p:nvCxnSpPr>
            <p:spPr>
              <a:xfrm>
                <a:off x="6332635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55">
              <a:extLst>
                <a:ext uri="{FF2B5EF4-FFF2-40B4-BE49-F238E27FC236}">
                  <a16:creationId xmlns:a16="http://schemas.microsoft.com/office/drawing/2014/main" id="{16A6D9E4-0602-499E-847B-EEA971BE83E4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4459287" y="3765550"/>
              <a:ext cx="152400" cy="165100"/>
              <a:chOff x="6186411" y="1028702"/>
              <a:chExt cx="152814" cy="165413"/>
            </a:xfrm>
          </p:grpSpPr>
          <p:cxnSp>
            <p:nvCxnSpPr>
              <p:cNvPr id="44" name="PA-直接连接符 43">
                <a:extLst>
                  <a:ext uri="{FF2B5EF4-FFF2-40B4-BE49-F238E27FC236}">
                    <a16:creationId xmlns:a16="http://schemas.microsoft.com/office/drawing/2014/main" id="{9984D519-B513-487C-B693-8AAB323C6291}"/>
                  </a:ext>
                </a:extLst>
              </p:cNvPr>
              <p:cNvCxnSpPr>
                <a:cxnSpLocks/>
              </p:cNvCxnSpPr>
              <p:nvPr>
                <p:custDataLst>
                  <p:tags r:id="rId7"/>
                </p:custDataLst>
              </p:nvPr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PA-直接连接符 44">
                <a:extLst>
                  <a:ext uri="{FF2B5EF4-FFF2-40B4-BE49-F238E27FC236}">
                    <a16:creationId xmlns:a16="http://schemas.microsoft.com/office/drawing/2014/main" id="{2F800A6A-CC9B-49CE-9F09-5949C006BBB3}"/>
                  </a:ext>
                </a:extLst>
              </p:cNvPr>
              <p:cNvCxnSpPr>
                <a:cxnSpLocks/>
              </p:cNvCxnSpPr>
              <p:nvPr>
                <p:custDataLst>
                  <p:tags r:id="rId8"/>
                </p:custDataLst>
              </p:nvPr>
            </p:nvCxnSpPr>
            <p:spPr>
              <a:xfrm>
                <a:off x="6332858" y="1028702"/>
                <a:ext cx="0" cy="16541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PA-Flowchart: Manual Input 41">
              <a:extLst>
                <a:ext uri="{FF2B5EF4-FFF2-40B4-BE49-F238E27FC236}">
                  <a16:creationId xmlns:a16="http://schemas.microsoft.com/office/drawing/2014/main" id="{AE34ADA1-5CA2-4090-9C92-DD8B071542A8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 rot="5400000">
              <a:off x="870163" y="2977937"/>
              <a:ext cx="619260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3" name="PA-文本框 42">
              <a:extLst>
                <a:ext uri="{FF2B5EF4-FFF2-40B4-BE49-F238E27FC236}">
                  <a16:creationId xmlns:a16="http://schemas.microsoft.com/office/drawing/2014/main" id="{5B6F8630-5BA4-48AE-9BF6-A38935DD4A79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 bwMode="auto">
            <a:xfrm>
              <a:off x="615950" y="3403667"/>
              <a:ext cx="904875" cy="4603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20"/>
            </p:par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0" name="组合 45">
            <a:extLst>
              <a:ext uri="{FF2B5EF4-FFF2-40B4-BE49-F238E27FC236}">
                <a16:creationId xmlns:a16="http://schemas.microsoft.com/office/drawing/2014/main" id="{EDCCFA0C-D1A9-4A18-A854-0A33710A77AE}"/>
              </a:ext>
            </a:extLst>
          </p:cNvPr>
          <p:cNvGrpSpPr>
            <a:grpSpLocks/>
          </p:cNvGrpSpPr>
          <p:nvPr/>
        </p:nvGrpSpPr>
        <p:grpSpPr bwMode="auto">
          <a:xfrm rot="10800000" flipH="1">
            <a:off x="1924050" y="1941338"/>
            <a:ext cx="8381996" cy="4256261"/>
            <a:chOff x="850264" y="1121062"/>
            <a:chExt cx="11341335" cy="5967853"/>
          </a:xfrm>
        </p:grpSpPr>
        <p:grpSp>
          <p:nvGrpSpPr>
            <p:cNvPr id="17414" name="组合 46">
              <a:extLst>
                <a:ext uri="{FF2B5EF4-FFF2-40B4-BE49-F238E27FC236}">
                  <a16:creationId xmlns:a16="http://schemas.microsoft.com/office/drawing/2014/main" id="{D6F543E9-E346-4955-983F-FF4B783B88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61" name="任意多边形 3">
                <a:extLst>
                  <a:ext uri="{FF2B5EF4-FFF2-40B4-BE49-F238E27FC236}">
                    <a16:creationId xmlns:a16="http://schemas.microsoft.com/office/drawing/2014/main" id="{FE51E97B-6B52-4B85-9FD7-0175CDBF763A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 dirty="0"/>
              </a:p>
            </p:txBody>
          </p:sp>
          <p:grpSp>
            <p:nvGrpSpPr>
              <p:cNvPr id="17419" name="组合 61">
                <a:extLst>
                  <a:ext uri="{FF2B5EF4-FFF2-40B4-BE49-F238E27FC236}">
                    <a16:creationId xmlns:a16="http://schemas.microsoft.com/office/drawing/2014/main" id="{5F845390-7EF9-4788-BFE6-2B84DBC8E6F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63" name="平行四边形 62">
                  <a:extLst>
                    <a:ext uri="{FF2B5EF4-FFF2-40B4-BE49-F238E27FC236}">
                      <a16:creationId xmlns:a16="http://schemas.microsoft.com/office/drawing/2014/main" id="{D2EA95EE-51A7-4502-BDE7-B3B986BBF21E}"/>
                    </a:ext>
                  </a:extLst>
                </p:cNvPr>
                <p:cNvSpPr/>
                <p:nvPr/>
              </p:nvSpPr>
              <p:spPr>
                <a:xfrm>
                  <a:off x="8807999" y="1213871"/>
                  <a:ext cx="590951" cy="30237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64" name="平行四边形 63">
                  <a:extLst>
                    <a:ext uri="{FF2B5EF4-FFF2-40B4-BE49-F238E27FC236}">
                      <a16:creationId xmlns:a16="http://schemas.microsoft.com/office/drawing/2014/main" id="{C439560E-0FB6-4FB6-A898-03205360E712}"/>
                    </a:ext>
                  </a:extLst>
                </p:cNvPr>
                <p:cNvSpPr/>
                <p:nvPr/>
              </p:nvSpPr>
              <p:spPr>
                <a:xfrm>
                  <a:off x="8326554" y="1213871"/>
                  <a:ext cx="589063" cy="30237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65" name="平行四边形 64">
                  <a:extLst>
                    <a:ext uri="{FF2B5EF4-FFF2-40B4-BE49-F238E27FC236}">
                      <a16:creationId xmlns:a16="http://schemas.microsoft.com/office/drawing/2014/main" id="{6572EFFB-3F1F-49C3-8DDE-DB3EE4AEA543}"/>
                    </a:ext>
                  </a:extLst>
                </p:cNvPr>
                <p:cNvSpPr/>
                <p:nvPr/>
              </p:nvSpPr>
              <p:spPr>
                <a:xfrm>
                  <a:off x="7852660" y="1213871"/>
                  <a:ext cx="590951" cy="30237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48" name="平行四边形 47">
              <a:extLst>
                <a:ext uri="{FF2B5EF4-FFF2-40B4-BE49-F238E27FC236}">
                  <a16:creationId xmlns:a16="http://schemas.microsoft.com/office/drawing/2014/main" id="{E169F086-F2FE-4FDB-9340-F1B53D513161}"/>
                </a:ext>
              </a:extLst>
            </p:cNvPr>
            <p:cNvSpPr/>
            <p:nvPr/>
          </p:nvSpPr>
          <p:spPr>
            <a:xfrm>
              <a:off x="1508707" y="1226493"/>
              <a:ext cx="591254" cy="302371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9" name="平行四边形 48">
              <a:extLst>
                <a:ext uri="{FF2B5EF4-FFF2-40B4-BE49-F238E27FC236}">
                  <a16:creationId xmlns:a16="http://schemas.microsoft.com/office/drawing/2014/main" id="{9C020A0D-66C0-45F2-8C0F-98173026A1B7}"/>
                </a:ext>
              </a:extLst>
            </p:cNvPr>
            <p:cNvSpPr/>
            <p:nvPr/>
          </p:nvSpPr>
          <p:spPr>
            <a:xfrm>
              <a:off x="1994380" y="1226493"/>
              <a:ext cx="591254" cy="302371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50" name="平行四边形 49">
              <a:extLst>
                <a:ext uri="{FF2B5EF4-FFF2-40B4-BE49-F238E27FC236}">
                  <a16:creationId xmlns:a16="http://schemas.microsoft.com/office/drawing/2014/main" id="{0002DEF5-3554-4FE7-B950-9D505F4AFD3E}"/>
                </a:ext>
              </a:extLst>
            </p:cNvPr>
            <p:cNvSpPr/>
            <p:nvPr/>
          </p:nvSpPr>
          <p:spPr>
            <a:xfrm>
              <a:off x="2455097" y="1226493"/>
              <a:ext cx="589335" cy="302371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36E78685-31D8-46D1-BA9B-852BB254A97C}"/>
              </a:ext>
            </a:extLst>
          </p:cNvPr>
          <p:cNvGrpSpPr/>
          <p:nvPr/>
        </p:nvGrpSpPr>
        <p:grpSpPr>
          <a:xfrm>
            <a:off x="1484313" y="2270125"/>
            <a:ext cx="8631237" cy="3185453"/>
            <a:chOff x="1484313" y="2270125"/>
            <a:chExt cx="8631237" cy="2479675"/>
          </a:xfrm>
        </p:grpSpPr>
        <p:sp>
          <p:nvSpPr>
            <p:cNvPr id="17411" name="矩形 4">
              <a:extLst>
                <a:ext uri="{FF2B5EF4-FFF2-40B4-BE49-F238E27FC236}">
                  <a16:creationId xmlns:a16="http://schemas.microsoft.com/office/drawing/2014/main" id="{65237153-A72C-4955-98D1-5B75CFB3CA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89188" y="2270125"/>
              <a:ext cx="7726362" cy="2246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indent="6286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eaLnBrk="1" hangingPunct="1">
                <a:lnSpc>
                  <a:spcPct val="125000"/>
                </a:lnSpc>
                <a:spcBef>
                  <a:spcPts val="600"/>
                </a:spcBef>
                <a:buClr>
                  <a:srgbClr val="7030A0"/>
                </a:buClr>
              </a:pPr>
              <a:endParaRPr lang="zh-CN" altLang="en-US" sz="2000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eaLnBrk="1" hangingPunct="1">
                <a:lnSpc>
                  <a:spcPct val="125000"/>
                </a:lnSpc>
                <a:spcBef>
                  <a:spcPts val="600"/>
                </a:spcBef>
                <a:buClr>
                  <a:srgbClr val="7030A0"/>
                </a:buClr>
              </a:pPr>
              <a:r>
                <a:rPr lang="zh-CN" altLang="en-US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在</a:t>
              </a:r>
              <a:r>
                <a:rPr lang="en-US" altLang="zh-CN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中，用</a:t>
              </a:r>
              <a:r>
                <a:rPr lang="zh-CN" altLang="en-US" sz="20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一对单引号</a:t>
              </a:r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将字符括起来</a:t>
              </a:r>
              <a:r>
                <a:rPr lang="zh-CN" altLang="en-US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表示字符常量。其中单引号只是字符与其他部分的分隔符，不是字符的一部分。例如</a:t>
              </a:r>
              <a:r>
                <a:rPr lang="en-US" altLang="zh-CN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 </a:t>
              </a:r>
            </a:p>
            <a:p>
              <a:pPr eaLnBrk="1" hangingPunct="1">
                <a:lnSpc>
                  <a:spcPct val="125000"/>
                </a:lnSpc>
                <a:spcBef>
                  <a:spcPts val="600"/>
                </a:spcBef>
                <a:buClr>
                  <a:srgbClr val="7030A0"/>
                </a:buClr>
              </a:pPr>
              <a:r>
                <a:rPr lang="en-US" altLang="zh-CN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'a' </a:t>
              </a:r>
              <a:r>
                <a:rPr lang="zh-CN" altLang="en-US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'A' </a:t>
              </a:r>
              <a:r>
                <a:rPr lang="zh-CN" altLang="en-US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'*'</a:t>
              </a:r>
              <a:r>
                <a:rPr lang="zh-CN" altLang="en-US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'1'</a:t>
              </a:r>
              <a:r>
                <a:rPr lang="zh-CN" altLang="en-US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000" dirty="0">
                  <a:solidFill>
                    <a:srgbClr val="262626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'0' </a:t>
              </a:r>
              <a:endParaRPr lang="zh-CN" altLang="en-US" sz="2000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eaLnBrk="1" hangingPunct="1">
                <a:lnSpc>
                  <a:spcPct val="125000"/>
                </a:lnSpc>
                <a:spcBef>
                  <a:spcPts val="600"/>
                </a:spcBef>
                <a:buClr>
                  <a:srgbClr val="7030A0"/>
                </a:buClr>
              </a:pPr>
              <a:endParaRPr lang="en-US" altLang="zh-CN" sz="2000" dirty="0">
                <a:solidFill>
                  <a:srgbClr val="26262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E3411D44-4721-4116-9231-E53BCD9F02D8}"/>
                </a:ext>
              </a:extLst>
            </p:cNvPr>
            <p:cNvSpPr/>
            <p:nvPr/>
          </p:nvSpPr>
          <p:spPr>
            <a:xfrm>
              <a:off x="1484313" y="4308475"/>
              <a:ext cx="8605837" cy="44132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indent="628650" eaLnBrk="1" fontAlgn="auto" hangingPunct="1">
                <a:lnSpc>
                  <a:spcPct val="12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7030A0"/>
                </a:buClr>
                <a:defRPr/>
              </a:pPr>
              <a:r>
                <a:rPr lang="zh-CN" altLang="en-US" sz="20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注意：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'a'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和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'A'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是不同的字符常量；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'1'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和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'0'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是字符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和字符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，而不是数值。</a:t>
              </a:r>
            </a:p>
          </p:txBody>
        </p:sp>
      </p:grpSp>
      <p:grpSp>
        <p:nvGrpSpPr>
          <p:cNvPr id="17" name="PA-组合 36">
            <a:extLst>
              <a:ext uri="{FF2B5EF4-FFF2-40B4-BE49-F238E27FC236}">
                <a16:creationId xmlns:a16="http://schemas.microsoft.com/office/drawing/2014/main" id="{A0DA4E66-571B-4012-818E-333011BC00B8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288462" y="1089843"/>
            <a:ext cx="4098926" cy="619260"/>
            <a:chOff x="523874" y="3324226"/>
            <a:chExt cx="4098926" cy="619260"/>
          </a:xfrm>
        </p:grpSpPr>
        <p:sp>
          <p:nvSpPr>
            <p:cNvPr id="18" name="PA-文本框 37">
              <a:extLst>
                <a:ext uri="{FF2B5EF4-FFF2-40B4-BE49-F238E27FC236}">
                  <a16:creationId xmlns:a16="http://schemas.microsoft.com/office/drawing/2014/main" id="{E743B1D1-0E8A-4DA2-8097-9C3348FD911A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 bwMode="auto">
            <a:xfrm>
              <a:off x="1987550" y="3421063"/>
              <a:ext cx="2424106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字符型直接常量</a:t>
              </a:r>
            </a:p>
          </p:txBody>
        </p:sp>
        <p:sp>
          <p:nvSpPr>
            <p:cNvPr id="19" name="PA-矩形 38">
              <a:extLst>
                <a:ext uri="{FF2B5EF4-FFF2-40B4-BE49-F238E27FC236}">
                  <a16:creationId xmlns:a16="http://schemas.microsoft.com/office/drawing/2014/main" id="{94E9FCE6-2EFC-46C9-A5E5-F53B8AEA66CD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 bwMode="auto">
            <a:xfrm>
              <a:off x="542925" y="3384550"/>
              <a:ext cx="4046535" cy="500063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20" name="组合 54">
              <a:extLst>
                <a:ext uri="{FF2B5EF4-FFF2-40B4-BE49-F238E27FC236}">
                  <a16:creationId xmlns:a16="http://schemas.microsoft.com/office/drawing/2014/main" id="{12EE8CDE-ABBE-4800-9B58-5D2CE1A5748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70400" y="3349625"/>
              <a:ext cx="152400" cy="165100"/>
              <a:chOff x="6181413" y="1023323"/>
              <a:chExt cx="152814" cy="165397"/>
            </a:xfrm>
          </p:grpSpPr>
          <p:cxnSp>
            <p:nvCxnSpPr>
              <p:cNvPr id="26" name="PA-直接连接符 45">
                <a:extLst>
                  <a:ext uri="{FF2B5EF4-FFF2-40B4-BE49-F238E27FC236}">
                    <a16:creationId xmlns:a16="http://schemas.microsoft.com/office/drawing/2014/main" id="{BE748385-CD54-4B43-828E-E2B831BFE326}"/>
                  </a:ext>
                </a:extLst>
              </p:cNvPr>
              <p:cNvCxnSpPr>
                <a:cxnSpLocks/>
              </p:cNvCxnSpPr>
              <p:nvPr>
                <p:custDataLst>
                  <p:tags r:id="rId8"/>
                </p:custDataLst>
              </p:nvPr>
            </p:nvCxnSpPr>
            <p:spPr>
              <a:xfrm>
                <a:off x="6181413" y="102809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PA-直接连接符 46">
                <a:extLst>
                  <a:ext uri="{FF2B5EF4-FFF2-40B4-BE49-F238E27FC236}">
                    <a16:creationId xmlns:a16="http://schemas.microsoft.com/office/drawing/2014/main" id="{0B55A6E6-4E91-4FD5-8FA2-8F174D762128}"/>
                  </a:ext>
                </a:extLst>
              </p:cNvPr>
              <p:cNvCxnSpPr>
                <a:cxnSpLocks/>
              </p:cNvCxnSpPr>
              <p:nvPr>
                <p:custDataLst>
                  <p:tags r:id="rId9"/>
                </p:custDataLst>
              </p:nvPr>
            </p:nvCxnSpPr>
            <p:spPr>
              <a:xfrm>
                <a:off x="6332635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55">
              <a:extLst>
                <a:ext uri="{FF2B5EF4-FFF2-40B4-BE49-F238E27FC236}">
                  <a16:creationId xmlns:a16="http://schemas.microsoft.com/office/drawing/2014/main" id="{96DDF9AA-22F3-4DE4-8A05-78ED526A86CD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4459287" y="3765550"/>
              <a:ext cx="152400" cy="165100"/>
              <a:chOff x="6186411" y="1028702"/>
              <a:chExt cx="152814" cy="165413"/>
            </a:xfrm>
          </p:grpSpPr>
          <p:cxnSp>
            <p:nvCxnSpPr>
              <p:cNvPr id="24" name="PA-直接连接符 43">
                <a:extLst>
                  <a:ext uri="{FF2B5EF4-FFF2-40B4-BE49-F238E27FC236}">
                    <a16:creationId xmlns:a16="http://schemas.microsoft.com/office/drawing/2014/main" id="{F94AA7B6-A8E4-40E6-BD1D-422A91C18EDD}"/>
                  </a:ext>
                </a:extLst>
              </p:cNvPr>
              <p:cNvCxnSpPr>
                <a:cxnSpLocks/>
              </p:cNvCxnSpPr>
              <p:nvPr>
                <p:custDataLst>
                  <p:tags r:id="rId6"/>
                </p:custDataLst>
              </p:nvPr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PA-直接连接符 44">
                <a:extLst>
                  <a:ext uri="{FF2B5EF4-FFF2-40B4-BE49-F238E27FC236}">
                    <a16:creationId xmlns:a16="http://schemas.microsoft.com/office/drawing/2014/main" id="{217A0A57-2303-4F3F-9461-5CE209CCB950}"/>
                  </a:ext>
                </a:extLst>
              </p:cNvPr>
              <p:cNvCxnSpPr>
                <a:cxnSpLocks/>
              </p:cNvCxnSpPr>
              <p:nvPr>
                <p:custDataLst>
                  <p:tags r:id="rId7"/>
                </p:custDataLst>
              </p:nvPr>
            </p:nvCxnSpPr>
            <p:spPr>
              <a:xfrm>
                <a:off x="6332858" y="1028702"/>
                <a:ext cx="0" cy="16541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PA-Flowchart: Manual Input 41">
              <a:extLst>
                <a:ext uri="{FF2B5EF4-FFF2-40B4-BE49-F238E27FC236}">
                  <a16:creationId xmlns:a16="http://schemas.microsoft.com/office/drawing/2014/main" id="{284C8DE3-3A3E-4D0C-A52C-0629C87D7CAC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5400000">
              <a:off x="870163" y="2977937"/>
              <a:ext cx="619260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PA-文本框 42">
              <a:extLst>
                <a:ext uri="{FF2B5EF4-FFF2-40B4-BE49-F238E27FC236}">
                  <a16:creationId xmlns:a16="http://schemas.microsoft.com/office/drawing/2014/main" id="{5AA51F2F-ED5A-47FF-8436-D402AEFB9E30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 bwMode="auto">
            <a:xfrm>
              <a:off x="615950" y="3403667"/>
              <a:ext cx="904875" cy="4603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8101F0F0-C326-4BF2-83D4-8ADE17821477}"/>
              </a:ext>
            </a:extLst>
          </p:cNvPr>
          <p:cNvGrpSpPr/>
          <p:nvPr/>
        </p:nvGrpSpPr>
        <p:grpSpPr>
          <a:xfrm>
            <a:off x="2438498" y="1955799"/>
            <a:ext cx="6870603" cy="1901826"/>
            <a:chOff x="2438498" y="1955799"/>
            <a:chExt cx="6870603" cy="1901826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AB2D6D13-A1FA-497C-B2E2-B20E9E1D2F5A}"/>
                </a:ext>
              </a:extLst>
            </p:cNvPr>
            <p:cNvSpPr/>
            <p:nvPr/>
          </p:nvSpPr>
          <p:spPr bwMode="auto">
            <a:xfrm>
              <a:off x="2712378" y="2058987"/>
              <a:ext cx="6430035" cy="17851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indent="628650">
                <a:lnSpc>
                  <a:spcPct val="125000"/>
                </a:lnSpc>
                <a:spcBef>
                  <a:spcPts val="600"/>
                </a:spcBef>
                <a:buClr>
                  <a:srgbClr val="7030A0"/>
                </a:buClr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在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中，字符串常量的表示方法是</a:t>
              </a:r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用一对</a:t>
              </a:r>
              <a:r>
                <a:rPr lang="zh-CN" altLang="en-US" sz="2000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双引号</a:t>
              </a:r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将字符串括起来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。例如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</a:t>
              </a:r>
            </a:p>
            <a:p>
              <a:pPr lvl="0" indent="628650">
                <a:lnSpc>
                  <a:spcPct val="125000"/>
                </a:lnSpc>
                <a:spcBef>
                  <a:spcPts val="600"/>
                </a:spcBef>
                <a:buClr>
                  <a:srgbClr val="7030A0"/>
                </a:buClr>
              </a:pP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            "Hello 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李明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“</a:t>
              </a:r>
            </a:p>
            <a:p>
              <a:pPr lvl="0" indent="628650">
                <a:lnSpc>
                  <a:spcPct val="125000"/>
                </a:lnSpc>
                <a:spcBef>
                  <a:spcPts val="600"/>
                </a:spcBef>
                <a:buClr>
                  <a:srgbClr val="7030A0"/>
                </a:buClr>
              </a:pP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           "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大家晚上好！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"</a:t>
              </a: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5F91B8D7-E75B-4F8F-A1A8-FEC143B7DB67}"/>
                </a:ext>
              </a:extLst>
            </p:cNvPr>
            <p:cNvGrpSpPr/>
            <p:nvPr/>
          </p:nvGrpSpPr>
          <p:grpSpPr>
            <a:xfrm>
              <a:off x="2438498" y="1955799"/>
              <a:ext cx="6870603" cy="1901826"/>
              <a:chOff x="2438498" y="1955799"/>
              <a:chExt cx="6870603" cy="1901826"/>
            </a:xfrm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9EEA8077-F1CD-474C-99EA-84F1372D1B79}"/>
                  </a:ext>
                </a:extLst>
              </p:cNvPr>
              <p:cNvSpPr/>
              <p:nvPr/>
            </p:nvSpPr>
            <p:spPr bwMode="auto">
              <a:xfrm>
                <a:off x="2463800" y="1990725"/>
                <a:ext cx="6808788" cy="1825626"/>
              </a:xfrm>
              <a:prstGeom prst="rect">
                <a:avLst/>
              </a:prstGeom>
              <a:noFill/>
              <a:ln w="127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grpSp>
            <p:nvGrpSpPr>
              <p:cNvPr id="30" name="组合 107">
                <a:extLst>
                  <a:ext uri="{FF2B5EF4-FFF2-40B4-BE49-F238E27FC236}">
                    <a16:creationId xmlns:a16="http://schemas.microsoft.com/office/drawing/2014/main" id="{2F84C5D4-EA1B-4FC0-931F-FDA48224779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10800000">
                <a:off x="2438498" y="3678970"/>
                <a:ext cx="152811" cy="165367"/>
                <a:chOff x="6181413" y="1023323"/>
                <a:chExt cx="152814" cy="165397"/>
              </a:xfrm>
            </p:grpSpPr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4C9DC39B-A442-4285-8364-FA91C44833F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1921" y="1017972"/>
                  <a:ext cx="152403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3288FCB5-7F43-4480-B30E-2C77AF7C6F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737" y="1022735"/>
                  <a:ext cx="0" cy="16671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组合 110">
                <a:extLst>
                  <a:ext uri="{FF2B5EF4-FFF2-40B4-BE49-F238E27FC236}">
                    <a16:creationId xmlns:a16="http://schemas.microsoft.com/office/drawing/2014/main" id="{EB8FFF88-E620-46BA-BFAF-9CEDC7A0C63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16200000">
                <a:off x="2448354" y="1949496"/>
                <a:ext cx="152787" cy="165393"/>
                <a:chOff x="6186411" y="1028702"/>
                <a:chExt cx="152814" cy="165397"/>
              </a:xfrm>
            </p:grpSpPr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CCF9B341-F4E5-4D98-96F3-71752C3127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6797" y="1028227"/>
                  <a:ext cx="152427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C64EDF97-7A9C-4E14-B461-D61BB59085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873" y="1028227"/>
                  <a:ext cx="0" cy="165104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113">
                <a:extLst>
                  <a:ext uri="{FF2B5EF4-FFF2-40B4-BE49-F238E27FC236}">
                    <a16:creationId xmlns:a16="http://schemas.microsoft.com/office/drawing/2014/main" id="{C4663416-9B07-40A1-B49C-58E9B3F12D7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156290" y="1957381"/>
                <a:ext cx="152811" cy="165367"/>
                <a:chOff x="6181413" y="1023323"/>
                <a:chExt cx="152814" cy="165397"/>
              </a:xfrm>
            </p:grpSpPr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A06E7785-5160-42BA-8233-62DE024E844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1824" y="1028093"/>
                  <a:ext cx="152403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E633012B-2A63-4628-9B60-409648B439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639" y="1023329"/>
                  <a:ext cx="0" cy="16513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" name="组合 116">
                <a:extLst>
                  <a:ext uri="{FF2B5EF4-FFF2-40B4-BE49-F238E27FC236}">
                    <a16:creationId xmlns:a16="http://schemas.microsoft.com/office/drawing/2014/main" id="{EF97D2BD-C9CC-4F25-BF27-DAC83CEB260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rot="5400000">
                <a:off x="9148217" y="3698535"/>
                <a:ext cx="152787" cy="165393"/>
                <a:chOff x="6186411" y="1028702"/>
                <a:chExt cx="152814" cy="165397"/>
              </a:xfrm>
            </p:grpSpPr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3C5FBED7-5576-4EDB-8A18-1A5E5E07C5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6799" y="1028496"/>
                  <a:ext cx="152427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458843ED-2DB8-4D24-A6BF-A9681CA5BFA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875" y="1028496"/>
                  <a:ext cx="0" cy="165104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DE0A5D1A-3FFF-4671-8425-C796A7D77138}"/>
              </a:ext>
            </a:extLst>
          </p:cNvPr>
          <p:cNvGrpSpPr/>
          <p:nvPr/>
        </p:nvGrpSpPr>
        <p:grpSpPr>
          <a:xfrm>
            <a:off x="2440087" y="3878262"/>
            <a:ext cx="6869013" cy="2147888"/>
            <a:chOff x="2440087" y="3878262"/>
            <a:chExt cx="6869013" cy="2147888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F729104E-96CC-41E9-9D0B-8A7B710B8F2A}"/>
                </a:ext>
              </a:extLst>
            </p:cNvPr>
            <p:cNvSpPr/>
            <p:nvPr/>
          </p:nvSpPr>
          <p:spPr bwMode="auto">
            <a:xfrm>
              <a:off x="2460625" y="3998914"/>
              <a:ext cx="6802438" cy="190751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indent="628650">
                <a:lnSpc>
                  <a:spcPct val="120000"/>
                </a:lnSpc>
                <a:spcBef>
                  <a:spcPts val="600"/>
                </a:spcBef>
                <a:buClr>
                  <a:srgbClr val="7030A0"/>
                </a:buClr>
                <a:defRPr/>
              </a:pPr>
              <a:r>
                <a:rPr lang="zh-CN" altLang="en-US" sz="20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提示</a:t>
              </a:r>
              <a:r>
                <a:rPr lang="en-US" altLang="zh-CN" sz="2000" b="1" dirty="0">
                  <a:solidFill>
                    <a:srgbClr val="FF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在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中，存储字符串常量采用的是向量法。为了能够识别字符串结束位置，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系统会在字符串的末尾自动添加一个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ASCII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编码为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00H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的字符（也称空字符或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'\0'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）作为字符串的结束符，所以每个字符串的存储长度总是比其实际长度（字符个数）多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7A825042-3D42-4DE6-9AC7-4E4B5AAF5621}"/>
                </a:ext>
              </a:extLst>
            </p:cNvPr>
            <p:cNvSpPr/>
            <p:nvPr/>
          </p:nvSpPr>
          <p:spPr bwMode="auto">
            <a:xfrm>
              <a:off x="2463800" y="3913188"/>
              <a:ext cx="6808788" cy="2081212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45" name="组合 107">
              <a:extLst>
                <a:ext uri="{FF2B5EF4-FFF2-40B4-BE49-F238E27FC236}">
                  <a16:creationId xmlns:a16="http://schemas.microsoft.com/office/drawing/2014/main" id="{F11F79D1-A0DC-4779-ACA4-8418F235DE00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2440087" y="5860776"/>
              <a:ext cx="152825" cy="165374"/>
              <a:chOff x="6181413" y="1023323"/>
              <a:chExt cx="152814" cy="165397"/>
            </a:xfrm>
          </p:grpSpPr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46B84B6F-0934-4D93-B5D6-60F23DEADC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937" y="1028086"/>
                <a:ext cx="152389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id="{49E5676C-18C7-443B-88F0-DCC7A31ED6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739" y="1023323"/>
                <a:ext cx="0" cy="16512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组合 110">
              <a:extLst>
                <a:ext uri="{FF2B5EF4-FFF2-40B4-BE49-F238E27FC236}">
                  <a16:creationId xmlns:a16="http://schemas.microsoft.com/office/drawing/2014/main" id="{7485EF18-B311-44ED-A3DD-98F93B75E6EE}"/>
                </a:ext>
              </a:extLst>
            </p:cNvPr>
            <p:cNvGrpSpPr>
              <a:grpSpLocks/>
            </p:cNvGrpSpPr>
            <p:nvPr/>
          </p:nvGrpSpPr>
          <p:grpSpPr bwMode="auto">
            <a:xfrm rot="16200000">
              <a:off x="2449949" y="3871954"/>
              <a:ext cx="152793" cy="165409"/>
              <a:chOff x="6186411" y="1028702"/>
              <a:chExt cx="152814" cy="165397"/>
            </a:xfrm>
          </p:grpSpPr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AB867005-9C91-4F11-B113-F77CB5780B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803" y="1028224"/>
                <a:ext cx="152421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4E933569-6AB0-44BF-BDE8-2BFEB845DF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873" y="1028224"/>
                <a:ext cx="0" cy="165088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组合 113">
              <a:extLst>
                <a:ext uri="{FF2B5EF4-FFF2-40B4-BE49-F238E27FC236}">
                  <a16:creationId xmlns:a16="http://schemas.microsoft.com/office/drawing/2014/main" id="{829A0220-4A0E-418A-80FD-C426EEAE2DF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156275" y="3879282"/>
              <a:ext cx="152825" cy="165374"/>
              <a:chOff x="6181413" y="1023323"/>
              <a:chExt cx="152814" cy="165397"/>
            </a:xfrm>
          </p:grpSpPr>
          <p:cxnSp>
            <p:nvCxnSpPr>
              <p:cNvPr id="55" name="直接连接符 54">
                <a:extLst>
                  <a:ext uri="{FF2B5EF4-FFF2-40B4-BE49-F238E27FC236}">
                    <a16:creationId xmlns:a16="http://schemas.microsoft.com/office/drawing/2014/main" id="{9FB15F5D-4417-47B2-82E7-7EB931BB4AD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838" y="1028655"/>
                <a:ext cx="152389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>
                <a:extLst>
                  <a:ext uri="{FF2B5EF4-FFF2-40B4-BE49-F238E27FC236}">
                    <a16:creationId xmlns:a16="http://schemas.microsoft.com/office/drawing/2014/main" id="{A0B4174D-8064-46FF-B6A1-E627565442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640" y="1023891"/>
                <a:ext cx="0" cy="16512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组合 116">
              <a:extLst>
                <a:ext uri="{FF2B5EF4-FFF2-40B4-BE49-F238E27FC236}">
                  <a16:creationId xmlns:a16="http://schemas.microsoft.com/office/drawing/2014/main" id="{EAD3CAFC-1186-4056-9911-386AE420BBD8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9148207" y="5861847"/>
              <a:ext cx="152793" cy="165409"/>
              <a:chOff x="6186411" y="1028702"/>
              <a:chExt cx="152814" cy="165397"/>
            </a:xfrm>
          </p:grpSpPr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5DE585F1-3C9C-41D3-A23C-52B5ABC125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5656" y="1028497"/>
                <a:ext cx="154009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CC0D195A-F08A-4504-B6E7-2B5C1708DB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3314" y="1028497"/>
                <a:ext cx="0" cy="165088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5" name="PA-组合 36">
            <a:extLst>
              <a:ext uri="{FF2B5EF4-FFF2-40B4-BE49-F238E27FC236}">
                <a16:creationId xmlns:a16="http://schemas.microsoft.com/office/drawing/2014/main" id="{77FAE6E6-E92A-4650-A084-E1A1D6E4B357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289049" y="1088823"/>
            <a:ext cx="4098926" cy="619260"/>
            <a:chOff x="523874" y="3324226"/>
            <a:chExt cx="4098926" cy="619260"/>
          </a:xfrm>
        </p:grpSpPr>
        <p:sp>
          <p:nvSpPr>
            <p:cNvPr id="66" name="PA-文本框 37">
              <a:extLst>
                <a:ext uri="{FF2B5EF4-FFF2-40B4-BE49-F238E27FC236}">
                  <a16:creationId xmlns:a16="http://schemas.microsoft.com/office/drawing/2014/main" id="{487E388C-941A-4063-986F-0FDA5F9523F3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 bwMode="auto">
            <a:xfrm>
              <a:off x="1835711" y="3421063"/>
              <a:ext cx="276962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字符串型直接常量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67" name="PA-矩形 38">
              <a:extLst>
                <a:ext uri="{FF2B5EF4-FFF2-40B4-BE49-F238E27FC236}">
                  <a16:creationId xmlns:a16="http://schemas.microsoft.com/office/drawing/2014/main" id="{ACA60D09-FFBA-486A-8903-71DB1423B9D7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 bwMode="auto">
            <a:xfrm>
              <a:off x="542925" y="3384550"/>
              <a:ext cx="4046535" cy="500063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68" name="组合 54">
              <a:extLst>
                <a:ext uri="{FF2B5EF4-FFF2-40B4-BE49-F238E27FC236}">
                  <a16:creationId xmlns:a16="http://schemas.microsoft.com/office/drawing/2014/main" id="{4F1A8038-3327-427D-B4A8-DD71B2AA91B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70400" y="3349625"/>
              <a:ext cx="152400" cy="165100"/>
              <a:chOff x="6181413" y="1023323"/>
              <a:chExt cx="152814" cy="165397"/>
            </a:xfrm>
          </p:grpSpPr>
          <p:cxnSp>
            <p:nvCxnSpPr>
              <p:cNvPr id="74" name="PA-直接连接符 45">
                <a:extLst>
                  <a:ext uri="{FF2B5EF4-FFF2-40B4-BE49-F238E27FC236}">
                    <a16:creationId xmlns:a16="http://schemas.microsoft.com/office/drawing/2014/main" id="{CF076D00-A605-4899-9CEA-D0FAE333E5C7}"/>
                  </a:ext>
                </a:extLst>
              </p:cNvPr>
              <p:cNvCxnSpPr>
                <a:cxnSpLocks/>
              </p:cNvCxnSpPr>
              <p:nvPr>
                <p:custDataLst>
                  <p:tags r:id="rId8"/>
                </p:custDataLst>
              </p:nvPr>
            </p:nvCxnSpPr>
            <p:spPr>
              <a:xfrm>
                <a:off x="6181413" y="102809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PA-直接连接符 46">
                <a:extLst>
                  <a:ext uri="{FF2B5EF4-FFF2-40B4-BE49-F238E27FC236}">
                    <a16:creationId xmlns:a16="http://schemas.microsoft.com/office/drawing/2014/main" id="{F16D6161-E428-4297-A201-310F6351E26D}"/>
                  </a:ext>
                </a:extLst>
              </p:cNvPr>
              <p:cNvCxnSpPr>
                <a:cxnSpLocks/>
              </p:cNvCxnSpPr>
              <p:nvPr>
                <p:custDataLst>
                  <p:tags r:id="rId9"/>
                </p:custDataLst>
              </p:nvPr>
            </p:nvCxnSpPr>
            <p:spPr>
              <a:xfrm>
                <a:off x="6332635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组合 55">
              <a:extLst>
                <a:ext uri="{FF2B5EF4-FFF2-40B4-BE49-F238E27FC236}">
                  <a16:creationId xmlns:a16="http://schemas.microsoft.com/office/drawing/2014/main" id="{BB9B6ABB-EB4B-4F98-A894-69ABA4B14412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4459287" y="3765550"/>
              <a:ext cx="152400" cy="165100"/>
              <a:chOff x="6186411" y="1028702"/>
              <a:chExt cx="152814" cy="165413"/>
            </a:xfrm>
          </p:grpSpPr>
          <p:cxnSp>
            <p:nvCxnSpPr>
              <p:cNvPr id="72" name="PA-直接连接符 43">
                <a:extLst>
                  <a:ext uri="{FF2B5EF4-FFF2-40B4-BE49-F238E27FC236}">
                    <a16:creationId xmlns:a16="http://schemas.microsoft.com/office/drawing/2014/main" id="{B4CE698C-01DE-4934-BE5E-D8C6D6B2D007}"/>
                  </a:ext>
                </a:extLst>
              </p:cNvPr>
              <p:cNvCxnSpPr>
                <a:cxnSpLocks/>
              </p:cNvCxnSpPr>
              <p:nvPr>
                <p:custDataLst>
                  <p:tags r:id="rId6"/>
                </p:custDataLst>
              </p:nvPr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PA-直接连接符 44">
                <a:extLst>
                  <a:ext uri="{FF2B5EF4-FFF2-40B4-BE49-F238E27FC236}">
                    <a16:creationId xmlns:a16="http://schemas.microsoft.com/office/drawing/2014/main" id="{2E8CFAB8-C88A-4936-809A-E4353B39EC95}"/>
                  </a:ext>
                </a:extLst>
              </p:cNvPr>
              <p:cNvCxnSpPr>
                <a:cxnSpLocks/>
              </p:cNvCxnSpPr>
              <p:nvPr>
                <p:custDataLst>
                  <p:tags r:id="rId7"/>
                </p:custDataLst>
              </p:nvPr>
            </p:nvCxnSpPr>
            <p:spPr>
              <a:xfrm>
                <a:off x="6332858" y="1028702"/>
                <a:ext cx="0" cy="16541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PA-Flowchart: Manual Input 41">
              <a:extLst>
                <a:ext uri="{FF2B5EF4-FFF2-40B4-BE49-F238E27FC236}">
                  <a16:creationId xmlns:a16="http://schemas.microsoft.com/office/drawing/2014/main" id="{D9FCCF80-246F-4AD0-B98E-E1541028C202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5400000">
              <a:off x="870163" y="2977937"/>
              <a:ext cx="619260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" name="PA-文本框 42">
              <a:extLst>
                <a:ext uri="{FF2B5EF4-FFF2-40B4-BE49-F238E27FC236}">
                  <a16:creationId xmlns:a16="http://schemas.microsoft.com/office/drawing/2014/main" id="{F01AEF67-7B75-46EB-912D-FC88C3F28EFB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 bwMode="auto">
            <a:xfrm>
              <a:off x="615950" y="3403667"/>
              <a:ext cx="904875" cy="4603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18"/>
            </p:par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>
            <a:extLst>
              <a:ext uri="{FF2B5EF4-FFF2-40B4-BE49-F238E27FC236}">
                <a16:creationId xmlns:a16="http://schemas.microsoft.com/office/drawing/2014/main" id="{AB2D6D13-A1FA-497C-B2E2-B20E9E1D2F5A}"/>
              </a:ext>
            </a:extLst>
          </p:cNvPr>
          <p:cNvSpPr/>
          <p:nvPr/>
        </p:nvSpPr>
        <p:spPr bwMode="auto">
          <a:xfrm>
            <a:off x="582612" y="1801812"/>
            <a:ext cx="8742359" cy="511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628650">
              <a:lnSpc>
                <a:spcPct val="125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符号常量，也称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常量，是用来表示一个常量的标识符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93B0C16D-347F-4C49-95FD-E579616C35B2}"/>
              </a:ext>
            </a:extLst>
          </p:cNvPr>
          <p:cNvSpPr txBox="1"/>
          <p:nvPr/>
        </p:nvSpPr>
        <p:spPr>
          <a:xfrm>
            <a:off x="1971906" y="2709173"/>
            <a:ext cx="2872380" cy="830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常量的语法格式为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1A7767DD-C5C4-4314-92EA-46AA0E89A4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8469" y="3910911"/>
            <a:ext cx="463867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 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类型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常量名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&gt;=&lt;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表达式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</a:p>
          <a:p>
            <a:pPr eaLnBrk="1" hangingPunct="1"/>
            <a:endParaRPr lang="en-US" altLang="zh-CN" sz="24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138BD08B-2718-4615-B555-937CA6C65594}"/>
              </a:ext>
            </a:extLst>
          </p:cNvPr>
          <p:cNvCxnSpPr>
            <a:cxnSpLocks/>
          </p:cNvCxnSpPr>
          <p:nvPr/>
        </p:nvCxnSpPr>
        <p:spPr>
          <a:xfrm>
            <a:off x="1482956" y="3631511"/>
            <a:ext cx="3967376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26948DAC-1476-4C99-AD70-36A3C9624CFC}"/>
              </a:ext>
            </a:extLst>
          </p:cNvPr>
          <p:cNvCxnSpPr>
            <a:cxnSpLocks/>
          </p:cNvCxnSpPr>
          <p:nvPr/>
        </p:nvCxnSpPr>
        <p:spPr>
          <a:xfrm>
            <a:off x="1482956" y="3679136"/>
            <a:ext cx="3967376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B13590E-29F9-4FA3-A2C7-F4588E17D0FA}"/>
              </a:ext>
            </a:extLst>
          </p:cNvPr>
          <p:cNvGrpSpPr/>
          <p:nvPr/>
        </p:nvGrpSpPr>
        <p:grpSpPr>
          <a:xfrm>
            <a:off x="943205" y="2528198"/>
            <a:ext cx="5091111" cy="2400392"/>
            <a:chOff x="881062" y="2415177"/>
            <a:chExt cx="5091111" cy="2585448"/>
          </a:xfrm>
        </p:grpSpPr>
        <p:grpSp>
          <p:nvGrpSpPr>
            <p:cNvPr id="67" name="组合 22">
              <a:extLst>
                <a:ext uri="{FF2B5EF4-FFF2-40B4-BE49-F238E27FC236}">
                  <a16:creationId xmlns:a16="http://schemas.microsoft.com/office/drawing/2014/main" id="{2B8109A5-78A1-4DC9-95BB-D5429A3A47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81062" y="2415177"/>
              <a:ext cx="5091111" cy="2585448"/>
              <a:chOff x="4188196" y="2127479"/>
              <a:chExt cx="3910692" cy="3650794"/>
            </a:xfrm>
          </p:grpSpPr>
          <p:sp>
            <p:nvSpPr>
              <p:cNvPr id="68" name="任意多边形 93">
                <a:extLst>
                  <a:ext uri="{FF2B5EF4-FFF2-40B4-BE49-F238E27FC236}">
                    <a16:creationId xmlns:a16="http://schemas.microsoft.com/office/drawing/2014/main" id="{EA336AA0-1ED0-4DF0-8C3C-6763D757987A}"/>
                  </a:ext>
                </a:extLst>
              </p:cNvPr>
              <p:cNvSpPr/>
              <p:nvPr/>
            </p:nvSpPr>
            <p:spPr>
              <a:xfrm flipH="1" flipV="1">
                <a:off x="7777508" y="5460813"/>
                <a:ext cx="321380" cy="31746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9" name="矩形: 圆角 68">
                <a:extLst>
                  <a:ext uri="{FF2B5EF4-FFF2-40B4-BE49-F238E27FC236}">
                    <a16:creationId xmlns:a16="http://schemas.microsoft.com/office/drawing/2014/main" id="{DFD473A7-B829-403F-9B45-EE10AEC1259F}"/>
                  </a:ext>
                </a:extLst>
              </p:cNvPr>
              <p:cNvSpPr/>
              <p:nvPr/>
            </p:nvSpPr>
            <p:spPr>
              <a:xfrm>
                <a:off x="4267696" y="2210295"/>
                <a:ext cx="3733087" cy="3485163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任意多边形 93">
                <a:extLst>
                  <a:ext uri="{FF2B5EF4-FFF2-40B4-BE49-F238E27FC236}">
                    <a16:creationId xmlns:a16="http://schemas.microsoft.com/office/drawing/2014/main" id="{8B49895A-CB8A-43CD-9C5C-7DCFE18B3462}"/>
                  </a:ext>
                </a:extLst>
              </p:cNvPr>
              <p:cNvSpPr/>
              <p:nvPr/>
            </p:nvSpPr>
            <p:spPr>
              <a:xfrm rot="16200000" flipH="1" flipV="1">
                <a:off x="7774342" y="2130644"/>
                <a:ext cx="322637" cy="3163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任意多边形 93">
                <a:extLst>
                  <a:ext uri="{FF2B5EF4-FFF2-40B4-BE49-F238E27FC236}">
                    <a16:creationId xmlns:a16="http://schemas.microsoft.com/office/drawing/2014/main" id="{B8C4A253-D327-41F9-83B6-A2E81C823F90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205"/>
                <a:ext cx="321380" cy="31746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2" name="任意多边形 93">
                <a:extLst>
                  <a:ext uri="{FF2B5EF4-FFF2-40B4-BE49-F238E27FC236}">
                    <a16:creationId xmlns:a16="http://schemas.microsoft.com/office/drawing/2014/main" id="{BECCE1F0-57BF-4139-85C8-0298811DC143}"/>
                  </a:ext>
                </a:extLst>
              </p:cNvPr>
              <p:cNvSpPr/>
              <p:nvPr/>
            </p:nvSpPr>
            <p:spPr>
              <a:xfrm rot="5400000" flipH="1" flipV="1">
                <a:off x="4185877" y="5457956"/>
                <a:ext cx="322636" cy="31799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26DE4168-CBFF-478C-BD2D-BA64A3FAC2E9}"/>
                </a:ext>
              </a:extLst>
            </p:cNvPr>
            <p:cNvCxnSpPr>
              <a:cxnSpLocks/>
            </p:cNvCxnSpPr>
            <p:nvPr/>
          </p:nvCxnSpPr>
          <p:spPr>
            <a:xfrm>
              <a:off x="1462088" y="2434227"/>
              <a:ext cx="3919537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F79327E3-6E75-4CBE-A94B-8B3525D29E83}"/>
                </a:ext>
              </a:extLst>
            </p:cNvPr>
            <p:cNvCxnSpPr>
              <a:cxnSpLocks/>
            </p:cNvCxnSpPr>
            <p:nvPr/>
          </p:nvCxnSpPr>
          <p:spPr>
            <a:xfrm>
              <a:off x="900113" y="2712040"/>
              <a:ext cx="0" cy="2003844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D379AED7-3458-44A5-8923-344CB5ECC1CB}"/>
                </a:ext>
              </a:extLst>
            </p:cNvPr>
            <p:cNvCxnSpPr>
              <a:cxnSpLocks/>
            </p:cNvCxnSpPr>
            <p:nvPr/>
          </p:nvCxnSpPr>
          <p:spPr>
            <a:xfrm>
              <a:off x="5913438" y="2719977"/>
              <a:ext cx="0" cy="2003844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494F56F1-21A9-4D40-A858-96C203927D13}"/>
                </a:ext>
              </a:extLst>
            </p:cNvPr>
            <p:cNvCxnSpPr>
              <a:cxnSpLocks/>
            </p:cNvCxnSpPr>
            <p:nvPr/>
          </p:nvCxnSpPr>
          <p:spPr>
            <a:xfrm>
              <a:off x="1433513" y="4986927"/>
              <a:ext cx="3919537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文本框 80">
            <a:extLst>
              <a:ext uri="{FF2B5EF4-FFF2-40B4-BE49-F238E27FC236}">
                <a16:creationId xmlns:a16="http://schemas.microsoft.com/office/drawing/2014/main" id="{01227774-44E5-4F61-A168-CABEC4A0F57F}"/>
              </a:ext>
            </a:extLst>
          </p:cNvPr>
          <p:cNvSpPr txBox="1"/>
          <p:nvPr/>
        </p:nvSpPr>
        <p:spPr>
          <a:xfrm>
            <a:off x="8282217" y="3052073"/>
            <a:ext cx="15716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B6DF088B-B52D-4AFE-8352-49FC03B9B5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0644" y="3910911"/>
            <a:ext cx="360044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 double PI=3.1415926</a:t>
            </a:r>
          </a:p>
        </p:txBody>
      </p:sp>
      <p:cxnSp>
        <p:nvCxnSpPr>
          <p:cNvPr id="92" name="直接连接符 91">
            <a:extLst>
              <a:ext uri="{FF2B5EF4-FFF2-40B4-BE49-F238E27FC236}">
                <a16:creationId xmlns:a16="http://schemas.microsoft.com/office/drawing/2014/main" id="{1235E012-38A8-44CD-88D5-7F1F1791F21C}"/>
              </a:ext>
            </a:extLst>
          </p:cNvPr>
          <p:cNvCxnSpPr>
            <a:cxnSpLocks/>
          </p:cNvCxnSpPr>
          <p:nvPr/>
        </p:nvCxnSpPr>
        <p:spPr>
          <a:xfrm>
            <a:off x="6874106" y="3631511"/>
            <a:ext cx="3967376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>
            <a:extLst>
              <a:ext uri="{FF2B5EF4-FFF2-40B4-BE49-F238E27FC236}">
                <a16:creationId xmlns:a16="http://schemas.microsoft.com/office/drawing/2014/main" id="{8800D251-0B1A-4BCB-8C6A-F377724FD7AC}"/>
              </a:ext>
            </a:extLst>
          </p:cNvPr>
          <p:cNvCxnSpPr>
            <a:cxnSpLocks/>
          </p:cNvCxnSpPr>
          <p:nvPr/>
        </p:nvCxnSpPr>
        <p:spPr>
          <a:xfrm>
            <a:off x="6874106" y="3679136"/>
            <a:ext cx="3967376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AFCA4C7-2EAD-427E-B90E-7CC70E350509}"/>
              </a:ext>
            </a:extLst>
          </p:cNvPr>
          <p:cNvGrpSpPr/>
          <p:nvPr/>
        </p:nvGrpSpPr>
        <p:grpSpPr>
          <a:xfrm>
            <a:off x="6334355" y="2528198"/>
            <a:ext cx="5091111" cy="2387674"/>
            <a:chOff x="6272212" y="2415177"/>
            <a:chExt cx="5091111" cy="2585448"/>
          </a:xfrm>
        </p:grpSpPr>
        <p:grpSp>
          <p:nvGrpSpPr>
            <p:cNvPr id="83" name="组合 22">
              <a:extLst>
                <a:ext uri="{FF2B5EF4-FFF2-40B4-BE49-F238E27FC236}">
                  <a16:creationId xmlns:a16="http://schemas.microsoft.com/office/drawing/2014/main" id="{20ED88EB-4410-4F86-B76B-A83F602B4F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72212" y="2415177"/>
              <a:ext cx="5091111" cy="2585448"/>
              <a:chOff x="4188196" y="2127479"/>
              <a:chExt cx="3910692" cy="3650794"/>
            </a:xfrm>
          </p:grpSpPr>
          <p:sp>
            <p:nvSpPr>
              <p:cNvPr id="84" name="任意多边形 93">
                <a:extLst>
                  <a:ext uri="{FF2B5EF4-FFF2-40B4-BE49-F238E27FC236}">
                    <a16:creationId xmlns:a16="http://schemas.microsoft.com/office/drawing/2014/main" id="{F78B5CF2-14BA-464D-80DD-302A497DF557}"/>
                  </a:ext>
                </a:extLst>
              </p:cNvPr>
              <p:cNvSpPr/>
              <p:nvPr/>
            </p:nvSpPr>
            <p:spPr>
              <a:xfrm flipH="1" flipV="1">
                <a:off x="7777508" y="5460813"/>
                <a:ext cx="321380" cy="31746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5" name="矩形: 圆角 84">
                <a:extLst>
                  <a:ext uri="{FF2B5EF4-FFF2-40B4-BE49-F238E27FC236}">
                    <a16:creationId xmlns:a16="http://schemas.microsoft.com/office/drawing/2014/main" id="{302AF669-B565-4945-872B-C54F314178A9}"/>
                  </a:ext>
                </a:extLst>
              </p:cNvPr>
              <p:cNvSpPr/>
              <p:nvPr/>
            </p:nvSpPr>
            <p:spPr>
              <a:xfrm>
                <a:off x="4267696" y="2210295"/>
                <a:ext cx="3733087" cy="3485163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6" name="任意多边形 93">
                <a:extLst>
                  <a:ext uri="{FF2B5EF4-FFF2-40B4-BE49-F238E27FC236}">
                    <a16:creationId xmlns:a16="http://schemas.microsoft.com/office/drawing/2014/main" id="{EDCFADF0-4A7C-4B8B-899C-FC526DE42D1F}"/>
                  </a:ext>
                </a:extLst>
              </p:cNvPr>
              <p:cNvSpPr/>
              <p:nvPr/>
            </p:nvSpPr>
            <p:spPr>
              <a:xfrm rot="16200000" flipH="1" flipV="1">
                <a:off x="7774342" y="2130644"/>
                <a:ext cx="322637" cy="3163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7" name="任意多边形 93">
                <a:extLst>
                  <a:ext uri="{FF2B5EF4-FFF2-40B4-BE49-F238E27FC236}">
                    <a16:creationId xmlns:a16="http://schemas.microsoft.com/office/drawing/2014/main" id="{DD948A79-B2AA-47DB-87B0-DFCBF12599DC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205"/>
                <a:ext cx="321380" cy="31746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8" name="任意多边形 93">
                <a:extLst>
                  <a:ext uri="{FF2B5EF4-FFF2-40B4-BE49-F238E27FC236}">
                    <a16:creationId xmlns:a16="http://schemas.microsoft.com/office/drawing/2014/main" id="{AC540979-8311-4A24-9EF8-8F5CDD4EDA23}"/>
                  </a:ext>
                </a:extLst>
              </p:cNvPr>
              <p:cNvSpPr/>
              <p:nvPr/>
            </p:nvSpPr>
            <p:spPr>
              <a:xfrm rot="5400000" flipH="1" flipV="1">
                <a:off x="4185877" y="5457956"/>
                <a:ext cx="322636" cy="31799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89" name="直接连接符 88">
              <a:extLst>
                <a:ext uri="{FF2B5EF4-FFF2-40B4-BE49-F238E27FC236}">
                  <a16:creationId xmlns:a16="http://schemas.microsoft.com/office/drawing/2014/main" id="{310F7B29-74DA-456D-AA17-41D05C15316F}"/>
                </a:ext>
              </a:extLst>
            </p:cNvPr>
            <p:cNvCxnSpPr>
              <a:cxnSpLocks/>
            </p:cNvCxnSpPr>
            <p:nvPr/>
          </p:nvCxnSpPr>
          <p:spPr>
            <a:xfrm>
              <a:off x="6853238" y="2434227"/>
              <a:ext cx="3919537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E16F49C9-4EC4-4E0C-A530-5F7FE2603FA1}"/>
                </a:ext>
              </a:extLst>
            </p:cNvPr>
            <p:cNvCxnSpPr>
              <a:cxnSpLocks/>
            </p:cNvCxnSpPr>
            <p:nvPr/>
          </p:nvCxnSpPr>
          <p:spPr>
            <a:xfrm>
              <a:off x="6291263" y="2712040"/>
              <a:ext cx="0" cy="2003844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>
              <a:extLst>
                <a:ext uri="{FF2B5EF4-FFF2-40B4-BE49-F238E27FC236}">
                  <a16:creationId xmlns:a16="http://schemas.microsoft.com/office/drawing/2014/main" id="{492E76DD-5491-46EC-AD3B-5E982F86E5E7}"/>
                </a:ext>
              </a:extLst>
            </p:cNvPr>
            <p:cNvCxnSpPr>
              <a:cxnSpLocks/>
            </p:cNvCxnSpPr>
            <p:nvPr/>
          </p:nvCxnSpPr>
          <p:spPr>
            <a:xfrm>
              <a:off x="11304588" y="2719977"/>
              <a:ext cx="0" cy="2003844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>
              <a:extLst>
                <a:ext uri="{FF2B5EF4-FFF2-40B4-BE49-F238E27FC236}">
                  <a16:creationId xmlns:a16="http://schemas.microsoft.com/office/drawing/2014/main" id="{F091B714-2916-4C46-96AD-4C09C46639F8}"/>
                </a:ext>
              </a:extLst>
            </p:cNvPr>
            <p:cNvCxnSpPr>
              <a:cxnSpLocks/>
            </p:cNvCxnSpPr>
            <p:nvPr/>
          </p:nvCxnSpPr>
          <p:spPr>
            <a:xfrm>
              <a:off x="6824663" y="4986927"/>
              <a:ext cx="3919537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02BDD2F9-FDFA-4144-89C1-0B006E35D1BC}"/>
              </a:ext>
            </a:extLst>
          </p:cNvPr>
          <p:cNvSpPr/>
          <p:nvPr/>
        </p:nvSpPr>
        <p:spPr>
          <a:xfrm>
            <a:off x="1145379" y="5143170"/>
            <a:ext cx="9653587" cy="10504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628650">
              <a:lnSpc>
                <a:spcPct val="125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在编程时，无论是符号常量还是后面将要学习的变量，都必须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indent="628650">
              <a:lnSpc>
                <a:spcPct val="125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先定义，后使用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”。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PA-组合 36">
            <a:extLst>
              <a:ext uri="{FF2B5EF4-FFF2-40B4-BE49-F238E27FC236}">
                <a16:creationId xmlns:a16="http://schemas.microsoft.com/office/drawing/2014/main" id="{BF5E72D4-0FEB-4F46-B5C2-0E3B9A624AF6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289049" y="1088823"/>
            <a:ext cx="4098926" cy="619260"/>
            <a:chOff x="523874" y="3324226"/>
            <a:chExt cx="4098926" cy="619260"/>
          </a:xfrm>
        </p:grpSpPr>
        <p:sp>
          <p:nvSpPr>
            <p:cNvPr id="46" name="PA-文本框 37">
              <a:extLst>
                <a:ext uri="{FF2B5EF4-FFF2-40B4-BE49-F238E27FC236}">
                  <a16:creationId xmlns:a16="http://schemas.microsoft.com/office/drawing/2014/main" id="{2ACA70C8-7BBD-48BE-80B6-86C03A9A3383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 bwMode="auto">
            <a:xfrm>
              <a:off x="2492937" y="3421063"/>
              <a:ext cx="157106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符号常量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7" name="PA-矩形 38">
              <a:extLst>
                <a:ext uri="{FF2B5EF4-FFF2-40B4-BE49-F238E27FC236}">
                  <a16:creationId xmlns:a16="http://schemas.microsoft.com/office/drawing/2014/main" id="{31F308AE-DACF-49F5-8AAE-04110BCC735F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 bwMode="auto">
            <a:xfrm>
              <a:off x="542925" y="3384550"/>
              <a:ext cx="4046535" cy="500063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48" name="组合 54">
              <a:extLst>
                <a:ext uri="{FF2B5EF4-FFF2-40B4-BE49-F238E27FC236}">
                  <a16:creationId xmlns:a16="http://schemas.microsoft.com/office/drawing/2014/main" id="{9C30F7DC-81EE-40ED-885E-5620463105B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70400" y="3349625"/>
              <a:ext cx="152400" cy="165100"/>
              <a:chOff x="6181413" y="1023323"/>
              <a:chExt cx="152814" cy="165397"/>
            </a:xfrm>
          </p:grpSpPr>
          <p:cxnSp>
            <p:nvCxnSpPr>
              <p:cNvPr id="62" name="PA-直接连接符 45">
                <a:extLst>
                  <a:ext uri="{FF2B5EF4-FFF2-40B4-BE49-F238E27FC236}">
                    <a16:creationId xmlns:a16="http://schemas.microsoft.com/office/drawing/2014/main" id="{DAAAB5E4-28E6-4731-9F1F-02CFA89DC05E}"/>
                  </a:ext>
                </a:extLst>
              </p:cNvPr>
              <p:cNvCxnSpPr>
                <a:cxnSpLocks/>
              </p:cNvCxnSpPr>
              <p:nvPr>
                <p:custDataLst>
                  <p:tags r:id="rId8"/>
                </p:custDataLst>
              </p:nvPr>
            </p:nvCxnSpPr>
            <p:spPr>
              <a:xfrm>
                <a:off x="6181413" y="102809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PA-直接连接符 46">
                <a:extLst>
                  <a:ext uri="{FF2B5EF4-FFF2-40B4-BE49-F238E27FC236}">
                    <a16:creationId xmlns:a16="http://schemas.microsoft.com/office/drawing/2014/main" id="{74526B35-8FE1-47DE-8EF1-B7DC32BEA640}"/>
                  </a:ext>
                </a:extLst>
              </p:cNvPr>
              <p:cNvCxnSpPr>
                <a:cxnSpLocks/>
              </p:cNvCxnSpPr>
              <p:nvPr>
                <p:custDataLst>
                  <p:tags r:id="rId9"/>
                </p:custDataLst>
              </p:nvPr>
            </p:nvCxnSpPr>
            <p:spPr>
              <a:xfrm>
                <a:off x="6332635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组合 55">
              <a:extLst>
                <a:ext uri="{FF2B5EF4-FFF2-40B4-BE49-F238E27FC236}">
                  <a16:creationId xmlns:a16="http://schemas.microsoft.com/office/drawing/2014/main" id="{F18DB8FB-E969-49A0-B530-07EDCFE64613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4459287" y="3765550"/>
              <a:ext cx="152400" cy="165100"/>
              <a:chOff x="6186411" y="1028702"/>
              <a:chExt cx="152814" cy="165413"/>
            </a:xfrm>
          </p:grpSpPr>
          <p:cxnSp>
            <p:nvCxnSpPr>
              <p:cNvPr id="56" name="PA-直接连接符 43">
                <a:extLst>
                  <a:ext uri="{FF2B5EF4-FFF2-40B4-BE49-F238E27FC236}">
                    <a16:creationId xmlns:a16="http://schemas.microsoft.com/office/drawing/2014/main" id="{9E0FB21D-D2FC-4787-8539-90B56437E148}"/>
                  </a:ext>
                </a:extLst>
              </p:cNvPr>
              <p:cNvCxnSpPr>
                <a:cxnSpLocks/>
              </p:cNvCxnSpPr>
              <p:nvPr>
                <p:custDataLst>
                  <p:tags r:id="rId6"/>
                </p:custDataLst>
              </p:nvPr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PA-直接连接符 44">
                <a:extLst>
                  <a:ext uri="{FF2B5EF4-FFF2-40B4-BE49-F238E27FC236}">
                    <a16:creationId xmlns:a16="http://schemas.microsoft.com/office/drawing/2014/main" id="{4D164E6B-769F-4E74-9406-209DFDF3129F}"/>
                  </a:ext>
                </a:extLst>
              </p:cNvPr>
              <p:cNvCxnSpPr>
                <a:cxnSpLocks/>
              </p:cNvCxnSpPr>
              <p:nvPr>
                <p:custDataLst>
                  <p:tags r:id="rId7"/>
                </p:custDataLst>
              </p:nvPr>
            </p:nvCxnSpPr>
            <p:spPr>
              <a:xfrm>
                <a:off x="6332858" y="1028702"/>
                <a:ext cx="0" cy="16541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PA-Flowchart: Manual Input 41">
              <a:extLst>
                <a:ext uri="{FF2B5EF4-FFF2-40B4-BE49-F238E27FC236}">
                  <a16:creationId xmlns:a16="http://schemas.microsoft.com/office/drawing/2014/main" id="{9E21E58B-B2D0-4BCB-BD86-67FED303AAE8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5400000">
              <a:off x="870163" y="2977937"/>
              <a:ext cx="619260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5" name="PA-文本框 42">
              <a:extLst>
                <a:ext uri="{FF2B5EF4-FFF2-40B4-BE49-F238E27FC236}">
                  <a16:creationId xmlns:a16="http://schemas.microsoft.com/office/drawing/2014/main" id="{AB798199-5EF6-40D6-8D0E-537160983783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 bwMode="auto">
            <a:xfrm>
              <a:off x="615950" y="3403667"/>
              <a:ext cx="904875" cy="46037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7841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58"/>
            </p:par>
          </p:childTnLst>
        </p:cTn>
      </p:par>
    </p:tnLst>
    <p:bldLst>
      <p:bldP spid="28" grpId="0"/>
      <p:bldP spid="65" grpId="0"/>
      <p:bldP spid="66" grpId="0"/>
      <p:bldP spid="81" grpId="0"/>
      <p:bldP spid="82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70865DEA-9D90-45F1-B3A6-BC154FACF56A}"/>
              </a:ext>
            </a:extLst>
          </p:cNvPr>
          <p:cNvGrpSpPr/>
          <p:nvPr/>
        </p:nvGrpSpPr>
        <p:grpSpPr>
          <a:xfrm>
            <a:off x="3305086" y="2066408"/>
            <a:ext cx="5586702" cy="4013904"/>
            <a:chOff x="4188196" y="2127479"/>
            <a:chExt cx="3910692" cy="3650794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88DB881D-C440-45FC-B52B-835EA6442BE3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2" name="任意多边形 93">
                <a:extLst>
                  <a:ext uri="{FF2B5EF4-FFF2-40B4-BE49-F238E27FC236}">
                    <a16:creationId xmlns:a16="http://schemas.microsoft.com/office/drawing/2014/main" id="{7FF21E69-504B-44DB-9587-9C3811A78D07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矩形: 圆角 22">
                <a:extLst>
                  <a:ext uri="{FF2B5EF4-FFF2-40B4-BE49-F238E27FC236}">
                    <a16:creationId xmlns:a16="http://schemas.microsoft.com/office/drawing/2014/main" id="{2246190E-FB9B-4E2D-9178-9562A8B8FAA2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任意多边形 93">
                <a:extLst>
                  <a:ext uri="{FF2B5EF4-FFF2-40B4-BE49-F238E27FC236}">
                    <a16:creationId xmlns:a16="http://schemas.microsoft.com/office/drawing/2014/main" id="{70FBE514-31C1-4E45-B18E-8A8628414A57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任意多边形 93">
                <a:extLst>
                  <a:ext uri="{FF2B5EF4-FFF2-40B4-BE49-F238E27FC236}">
                    <a16:creationId xmlns:a16="http://schemas.microsoft.com/office/drawing/2014/main" id="{C8662452-B724-4BE8-9D18-31932E3BB5E4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任意多边形 93">
                <a:extLst>
                  <a:ext uri="{FF2B5EF4-FFF2-40B4-BE49-F238E27FC236}">
                    <a16:creationId xmlns:a16="http://schemas.microsoft.com/office/drawing/2014/main" id="{AB9F5BBD-49FA-42C9-B5F0-4FFB9EAD2446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896C9F84-ACF3-475D-8491-CB79F3768A6D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565865F6-16CE-405C-8DE4-1194023FE49E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8FA8A1F0-AD5F-413C-B601-EF4AE97F294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AACD65EB-E7A8-4FBA-98A0-282F0233A2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3">
            <a:extLst>
              <a:ext uri="{FF2B5EF4-FFF2-40B4-BE49-F238E27FC236}">
                <a16:creationId xmlns:a16="http://schemas.microsoft.com/office/drawing/2014/main" id="{FEDD0409-6E51-494A-815D-B571998B56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60763" y="2634349"/>
            <a:ext cx="5011735" cy="29136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indent="628650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  <a:defRPr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变量是在程序运行过程中可以发生变化的数据。</a:t>
            </a:r>
          </a:p>
          <a:p>
            <a:pPr indent="628650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  <a:defRPr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用变量来存储程序中需要处理的数据，可在程序中根据需要随时改变变量的值，所以比常量更灵活。应用程序中变量的使用远远多于常量。</a:t>
            </a:r>
          </a:p>
        </p:txBody>
      </p:sp>
      <p:grpSp>
        <p:nvGrpSpPr>
          <p:cNvPr id="28" name="组合 19">
            <a:extLst>
              <a:ext uri="{FF2B5EF4-FFF2-40B4-BE49-F238E27FC236}">
                <a16:creationId xmlns:a16="http://schemas.microsoft.com/office/drawing/2014/main" id="{06AB32DF-4DEE-462B-9D68-1D24A18336B0}"/>
              </a:ext>
            </a:extLst>
          </p:cNvPr>
          <p:cNvGrpSpPr>
            <a:grpSpLocks/>
          </p:cNvGrpSpPr>
          <p:nvPr/>
        </p:nvGrpSpPr>
        <p:grpSpPr bwMode="auto">
          <a:xfrm>
            <a:off x="515938" y="1090613"/>
            <a:ext cx="4067175" cy="461962"/>
            <a:chOff x="515938" y="1091211"/>
            <a:chExt cx="4067252" cy="461665"/>
          </a:xfrm>
        </p:grpSpPr>
        <p:grpSp>
          <p:nvGrpSpPr>
            <p:cNvPr id="29" name="组合 11">
              <a:extLst>
                <a:ext uri="{FF2B5EF4-FFF2-40B4-BE49-F238E27FC236}">
                  <a16:creationId xmlns:a16="http://schemas.microsoft.com/office/drawing/2014/main" id="{FC260D1F-493B-4DE6-A0C3-E47DE205236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1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073"/>
                <a:ext cx="379004" cy="311118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32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4674" y="2500917"/>
                <a:ext cx="379004" cy="311118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33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5392" y="2139073"/>
                <a:ext cx="379004" cy="311118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34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60" y="2500917"/>
                <a:ext cx="379004" cy="311118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35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148" y="2098492"/>
                <a:ext cx="379004" cy="311118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36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8514" y="2460337"/>
                <a:ext cx="379004" cy="311118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37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9231" y="2098492"/>
                <a:ext cx="379004" cy="311118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38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600" y="2460337"/>
                <a:ext cx="379004" cy="311118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30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084" y="1091211"/>
              <a:ext cx="3602106" cy="46166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变量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5565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18"/>
            </p:par>
          </p:childTnLst>
        </p:cTn>
      </p:par>
    </p:tnLst>
    <p:bldLst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EBC1E8D5-0DEC-41A6-BDE1-5C80DCB35CA2}"/>
              </a:ext>
            </a:extLst>
          </p:cNvPr>
          <p:cNvSpPr txBox="1"/>
          <p:nvPr/>
        </p:nvSpPr>
        <p:spPr>
          <a:xfrm>
            <a:off x="3478979" y="2671214"/>
            <a:ext cx="2298700" cy="8302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中定义变量的语法格式为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5F1B555-D923-4CF0-B374-EB8C58425F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2231" y="3987252"/>
            <a:ext cx="617219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</a:defRPr>
            </a:lvl9pPr>
          </a:lstStyle>
          <a:p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类型名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变量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1&gt;[, 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变量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2&gt;, …, 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变量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n&gt; ];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8C06C10-97B2-4F5D-A953-66DA2E04E184}"/>
              </a:ext>
            </a:extLst>
          </p:cNvPr>
          <p:cNvGrpSpPr/>
          <p:nvPr/>
        </p:nvGrpSpPr>
        <p:grpSpPr>
          <a:xfrm>
            <a:off x="1250128" y="2490239"/>
            <a:ext cx="6645272" cy="2168523"/>
            <a:chOff x="2270125" y="1965325"/>
            <a:chExt cx="3670300" cy="3359150"/>
          </a:xfrm>
        </p:grpSpPr>
        <p:grpSp>
          <p:nvGrpSpPr>
            <p:cNvPr id="19461" name="组合 22">
              <a:extLst>
                <a:ext uri="{FF2B5EF4-FFF2-40B4-BE49-F238E27FC236}">
                  <a16:creationId xmlns:a16="http://schemas.microsoft.com/office/drawing/2014/main" id="{1947F54D-8F23-443B-AD12-74EEAC31E3E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70125" y="1965325"/>
              <a:ext cx="3670300" cy="3359150"/>
              <a:chOff x="4188196" y="2127479"/>
              <a:chExt cx="3910692" cy="3650794"/>
            </a:xfrm>
          </p:grpSpPr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508" y="5460813"/>
                <a:ext cx="321380" cy="31746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7397C460-3F2F-4B94-B7D9-41CA901E1EB0}"/>
                  </a:ext>
                </a:extLst>
              </p:cNvPr>
              <p:cNvSpPr/>
              <p:nvPr/>
            </p:nvSpPr>
            <p:spPr>
              <a:xfrm>
                <a:off x="4267696" y="2210295"/>
                <a:ext cx="3733087" cy="3485163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任意多边形 93">
                <a:extLst>
                  <a:ext uri="{FF2B5EF4-FFF2-40B4-BE49-F238E27FC236}">
                    <a16:creationId xmlns:a16="http://schemas.microsoft.com/office/drawing/2014/main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342" y="2130644"/>
                <a:ext cx="322637" cy="3163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任意多边形 93">
                <a:extLst>
                  <a:ext uri="{FF2B5EF4-FFF2-40B4-BE49-F238E27FC236}">
                    <a16:creationId xmlns:a16="http://schemas.microsoft.com/office/drawing/2014/main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205"/>
                <a:ext cx="321380" cy="31746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877" y="5457956"/>
                <a:ext cx="322636" cy="31799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96D3140-5F60-4ABF-8FC6-A7C689E33F21}"/>
                </a:ext>
              </a:extLst>
            </p:cNvPr>
            <p:cNvCxnSpPr/>
            <p:nvPr/>
          </p:nvCxnSpPr>
          <p:spPr>
            <a:xfrm>
              <a:off x="2622550" y="1984375"/>
              <a:ext cx="2924175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6C7AEB34-6EFD-4774-92EC-2FC23160B423}"/>
                </a:ext>
              </a:extLst>
            </p:cNvPr>
            <p:cNvCxnSpPr/>
            <p:nvPr/>
          </p:nvCxnSpPr>
          <p:spPr>
            <a:xfrm>
              <a:off x="2643188" y="5307013"/>
              <a:ext cx="2924175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89175" y="2347913"/>
              <a:ext cx="0" cy="260350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11850" y="2365375"/>
              <a:ext cx="0" cy="260350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3942ABD-9278-4D22-8037-BF58A93ACDAF}"/>
              </a:ext>
            </a:extLst>
          </p:cNvPr>
          <p:cNvCxnSpPr/>
          <p:nvPr/>
        </p:nvCxnSpPr>
        <p:spPr>
          <a:xfrm>
            <a:off x="3094804" y="3593552"/>
            <a:ext cx="3175000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CCEBA2A-F374-4266-9B1C-499FBCAE66F4}"/>
              </a:ext>
            </a:extLst>
          </p:cNvPr>
          <p:cNvCxnSpPr/>
          <p:nvPr/>
        </p:nvCxnSpPr>
        <p:spPr>
          <a:xfrm>
            <a:off x="3094804" y="3641177"/>
            <a:ext cx="3175000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E6745ABF-A0C1-4C27-99B6-C4E0042CD8CA}"/>
              </a:ext>
            </a:extLst>
          </p:cNvPr>
          <p:cNvSpPr/>
          <p:nvPr/>
        </p:nvSpPr>
        <p:spPr>
          <a:xfrm>
            <a:off x="7895400" y="2429552"/>
            <a:ext cx="3487706" cy="2477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628650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 </a:t>
            </a:r>
          </a:p>
          <a:p>
            <a:pPr lvl="0" indent="628650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i; 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double  x,  y,  z;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char  c1, c2, c3;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hangingPunct="0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long  i, j, k;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CCDA1AD-6BCD-4053-9821-61F7178709B1}"/>
              </a:ext>
            </a:extLst>
          </p:cNvPr>
          <p:cNvGrpSpPr/>
          <p:nvPr/>
        </p:nvGrpSpPr>
        <p:grpSpPr>
          <a:xfrm>
            <a:off x="8223963" y="2275160"/>
            <a:ext cx="3232053" cy="2728358"/>
            <a:chOff x="8253359" y="2889925"/>
            <a:chExt cx="3232053" cy="2157419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3291FCB3-0626-4C26-A9B5-196CB0C4D443}"/>
                </a:ext>
              </a:extLst>
            </p:cNvPr>
            <p:cNvSpPr/>
            <p:nvPr/>
          </p:nvSpPr>
          <p:spPr bwMode="auto">
            <a:xfrm>
              <a:off x="8291361" y="2938441"/>
              <a:ext cx="3162299" cy="2070139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49" name="组合 107">
              <a:extLst>
                <a:ext uri="{FF2B5EF4-FFF2-40B4-BE49-F238E27FC236}">
                  <a16:creationId xmlns:a16="http://schemas.microsoft.com/office/drawing/2014/main" id="{09399A5F-EB98-4197-8E94-FB50D09ED44C}"/>
                </a:ext>
              </a:extLst>
            </p:cNvPr>
            <p:cNvGrpSpPr>
              <a:grpSpLocks/>
            </p:cNvGrpSpPr>
            <p:nvPr/>
          </p:nvGrpSpPr>
          <p:grpSpPr bwMode="auto">
            <a:xfrm rot="10800000">
              <a:off x="8253359" y="4868689"/>
              <a:ext cx="152811" cy="165367"/>
              <a:chOff x="6181413" y="1023323"/>
              <a:chExt cx="152814" cy="165397"/>
            </a:xfrm>
          </p:grpSpPr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12711B82-5EA2-4EDD-B26F-ACD6E1F50C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921" y="1017972"/>
                <a:ext cx="152403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5C02AAB1-A7F5-4146-9E37-3CD02E14B8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737" y="1022735"/>
                <a:ext cx="0" cy="166718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组合 110">
              <a:extLst>
                <a:ext uri="{FF2B5EF4-FFF2-40B4-BE49-F238E27FC236}">
                  <a16:creationId xmlns:a16="http://schemas.microsoft.com/office/drawing/2014/main" id="{22D5F5D8-AAAD-494D-B2F8-16289AE95815}"/>
                </a:ext>
              </a:extLst>
            </p:cNvPr>
            <p:cNvGrpSpPr>
              <a:grpSpLocks/>
            </p:cNvGrpSpPr>
            <p:nvPr/>
          </p:nvGrpSpPr>
          <p:grpSpPr bwMode="auto">
            <a:xfrm rot="16200000">
              <a:off x="8263215" y="2891565"/>
              <a:ext cx="152787" cy="165393"/>
              <a:chOff x="6186411" y="1028702"/>
              <a:chExt cx="152814" cy="165397"/>
            </a:xfrm>
          </p:grpSpPr>
          <p:cxnSp>
            <p:nvCxnSpPr>
              <p:cNvPr id="57" name="直接连接符 56">
                <a:extLst>
                  <a:ext uri="{FF2B5EF4-FFF2-40B4-BE49-F238E27FC236}">
                    <a16:creationId xmlns:a16="http://schemas.microsoft.com/office/drawing/2014/main" id="{E644C65C-F8A7-48CC-B463-FC5EE6A2DE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797" y="1028227"/>
                <a:ext cx="152427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155E3514-2C4D-42C8-AB78-3687A363E0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873" y="1028227"/>
                <a:ext cx="0" cy="16510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组合 113">
              <a:extLst>
                <a:ext uri="{FF2B5EF4-FFF2-40B4-BE49-F238E27FC236}">
                  <a16:creationId xmlns:a16="http://schemas.microsoft.com/office/drawing/2014/main" id="{0320902C-432A-44A4-8048-0829ED17389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332601" y="2889925"/>
              <a:ext cx="152811" cy="165367"/>
              <a:chOff x="6181413" y="1023323"/>
              <a:chExt cx="152814" cy="165397"/>
            </a:xfrm>
          </p:grpSpPr>
          <p:cxnSp>
            <p:nvCxnSpPr>
              <p:cNvPr id="55" name="直接连接符 54">
                <a:extLst>
                  <a:ext uri="{FF2B5EF4-FFF2-40B4-BE49-F238E27FC236}">
                    <a16:creationId xmlns:a16="http://schemas.microsoft.com/office/drawing/2014/main" id="{3AA39B21-0501-4A47-B4EE-60680FA393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824" y="1028093"/>
                <a:ext cx="152403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>
                <a:extLst>
                  <a:ext uri="{FF2B5EF4-FFF2-40B4-BE49-F238E27FC236}">
                    <a16:creationId xmlns:a16="http://schemas.microsoft.com/office/drawing/2014/main" id="{1366E2A5-0EB4-4AD5-93A9-6D6A8BCB28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639" y="1023329"/>
                <a:ext cx="0" cy="16513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组合 116">
              <a:extLst>
                <a:ext uri="{FF2B5EF4-FFF2-40B4-BE49-F238E27FC236}">
                  <a16:creationId xmlns:a16="http://schemas.microsoft.com/office/drawing/2014/main" id="{09226CFC-B67D-4888-B014-2A9AF1AED8DF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11324528" y="4888254"/>
              <a:ext cx="152787" cy="165393"/>
              <a:chOff x="6186411" y="1028702"/>
              <a:chExt cx="152814" cy="165397"/>
            </a:xfrm>
          </p:grpSpPr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C2EDAA5B-F771-4B5A-B085-EBD1419CD3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799" y="1028496"/>
                <a:ext cx="152427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340B842B-F4F0-48E6-B868-ED2FAAE204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875" y="1028496"/>
                <a:ext cx="0" cy="165104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5" name="PA-组合 36">
            <a:extLst>
              <a:ext uri="{FF2B5EF4-FFF2-40B4-BE49-F238E27FC236}">
                <a16:creationId xmlns:a16="http://schemas.microsoft.com/office/drawing/2014/main" id="{68339861-662F-4C48-9C4B-FA7165625D6D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289049" y="1092064"/>
            <a:ext cx="4098926" cy="625544"/>
            <a:chOff x="523874" y="3317942"/>
            <a:chExt cx="4098926" cy="625544"/>
          </a:xfrm>
        </p:grpSpPr>
        <p:sp>
          <p:nvSpPr>
            <p:cNvPr id="46" name="PA-文本框 37">
              <a:extLst>
                <a:ext uri="{FF2B5EF4-FFF2-40B4-BE49-F238E27FC236}">
                  <a16:creationId xmlns:a16="http://schemas.microsoft.com/office/drawing/2014/main" id="{9747DCCD-FD4F-4BD9-AA95-9F8388D99D31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 bwMode="auto">
            <a:xfrm>
              <a:off x="2302438" y="3421063"/>
              <a:ext cx="193301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变量的定义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7" name="PA-矩形 38">
              <a:extLst>
                <a:ext uri="{FF2B5EF4-FFF2-40B4-BE49-F238E27FC236}">
                  <a16:creationId xmlns:a16="http://schemas.microsoft.com/office/drawing/2014/main" id="{3881BAB1-A1E6-457D-A80E-2A3CE15F1D95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 bwMode="auto">
            <a:xfrm>
              <a:off x="542925" y="3384550"/>
              <a:ext cx="4046535" cy="500063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61" name="组合 54">
              <a:extLst>
                <a:ext uri="{FF2B5EF4-FFF2-40B4-BE49-F238E27FC236}">
                  <a16:creationId xmlns:a16="http://schemas.microsoft.com/office/drawing/2014/main" id="{94DF6997-2DB1-40FA-B5D7-22C71E38B2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70400" y="3349625"/>
              <a:ext cx="152400" cy="165100"/>
              <a:chOff x="6181413" y="1023323"/>
              <a:chExt cx="152814" cy="165397"/>
            </a:xfrm>
          </p:grpSpPr>
          <p:cxnSp>
            <p:nvCxnSpPr>
              <p:cNvPr id="67" name="PA-直接连接符 45">
                <a:extLst>
                  <a:ext uri="{FF2B5EF4-FFF2-40B4-BE49-F238E27FC236}">
                    <a16:creationId xmlns:a16="http://schemas.microsoft.com/office/drawing/2014/main" id="{0749D8CA-4BC1-4274-982D-7F29AEF243D1}"/>
                  </a:ext>
                </a:extLst>
              </p:cNvPr>
              <p:cNvCxnSpPr>
                <a:cxnSpLocks/>
              </p:cNvCxnSpPr>
              <p:nvPr>
                <p:custDataLst>
                  <p:tags r:id="rId8"/>
                </p:custDataLst>
              </p:nvPr>
            </p:nvCxnSpPr>
            <p:spPr>
              <a:xfrm>
                <a:off x="6181413" y="102809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PA-直接连接符 46">
                <a:extLst>
                  <a:ext uri="{FF2B5EF4-FFF2-40B4-BE49-F238E27FC236}">
                    <a16:creationId xmlns:a16="http://schemas.microsoft.com/office/drawing/2014/main" id="{12A11C02-B4FF-42E3-B614-4E3542D59349}"/>
                  </a:ext>
                </a:extLst>
              </p:cNvPr>
              <p:cNvCxnSpPr>
                <a:cxnSpLocks/>
              </p:cNvCxnSpPr>
              <p:nvPr>
                <p:custDataLst>
                  <p:tags r:id="rId9"/>
                </p:custDataLst>
              </p:nvPr>
            </p:nvCxnSpPr>
            <p:spPr>
              <a:xfrm>
                <a:off x="6332635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组合 55">
              <a:extLst>
                <a:ext uri="{FF2B5EF4-FFF2-40B4-BE49-F238E27FC236}">
                  <a16:creationId xmlns:a16="http://schemas.microsoft.com/office/drawing/2014/main" id="{CB3B200F-4B40-442E-A401-30F9B1445A82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4459287" y="3765550"/>
              <a:ext cx="152400" cy="165100"/>
              <a:chOff x="6186411" y="1028702"/>
              <a:chExt cx="152814" cy="165413"/>
            </a:xfrm>
          </p:grpSpPr>
          <p:cxnSp>
            <p:nvCxnSpPr>
              <p:cNvPr id="65" name="PA-直接连接符 43">
                <a:extLst>
                  <a:ext uri="{FF2B5EF4-FFF2-40B4-BE49-F238E27FC236}">
                    <a16:creationId xmlns:a16="http://schemas.microsoft.com/office/drawing/2014/main" id="{175DCD9A-00EE-4DE2-800A-3F5D5E1D18B5}"/>
                  </a:ext>
                </a:extLst>
              </p:cNvPr>
              <p:cNvCxnSpPr>
                <a:cxnSpLocks/>
              </p:cNvCxnSpPr>
              <p:nvPr>
                <p:custDataLst>
                  <p:tags r:id="rId6"/>
                </p:custDataLst>
              </p:nvPr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PA-直接连接符 44">
                <a:extLst>
                  <a:ext uri="{FF2B5EF4-FFF2-40B4-BE49-F238E27FC236}">
                    <a16:creationId xmlns:a16="http://schemas.microsoft.com/office/drawing/2014/main" id="{F5E4E5CF-C6DC-4922-869D-9C842B6F55AA}"/>
                  </a:ext>
                </a:extLst>
              </p:cNvPr>
              <p:cNvCxnSpPr>
                <a:cxnSpLocks/>
              </p:cNvCxnSpPr>
              <p:nvPr>
                <p:custDataLst>
                  <p:tags r:id="rId7"/>
                </p:custDataLst>
              </p:nvPr>
            </p:nvCxnSpPr>
            <p:spPr>
              <a:xfrm>
                <a:off x="6332858" y="1028702"/>
                <a:ext cx="0" cy="165413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PA-Flowchart: Manual Input 41">
              <a:extLst>
                <a:ext uri="{FF2B5EF4-FFF2-40B4-BE49-F238E27FC236}">
                  <a16:creationId xmlns:a16="http://schemas.microsoft.com/office/drawing/2014/main" id="{9ED39050-EB64-4DC1-87F3-043A7568AAEB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 rot="5400000">
              <a:off x="870163" y="2977937"/>
              <a:ext cx="619260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4" name="PA-文本框 42">
              <a:extLst>
                <a:ext uri="{FF2B5EF4-FFF2-40B4-BE49-F238E27FC236}">
                  <a16:creationId xmlns:a16="http://schemas.microsoft.com/office/drawing/2014/main" id="{C9F2BDEC-ABBB-4C7B-992F-B84235661E99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 bwMode="auto">
            <a:xfrm>
              <a:off x="787400" y="3317942"/>
              <a:ext cx="573849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①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1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0.5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676</Words>
  <Application>Microsoft Office PowerPoint</Application>
  <PresentationFormat>宽屏</PresentationFormat>
  <Paragraphs>63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等线</vt:lpstr>
      <vt:lpstr>等线 Light</vt:lpstr>
      <vt:lpstr>宋体</vt:lpstr>
      <vt:lpstr>微软雅黑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Dong YunChao</dc:creator>
  <cp:lastModifiedBy>xrk</cp:lastModifiedBy>
  <cp:revision>37</cp:revision>
  <dcterms:created xsi:type="dcterms:W3CDTF">2018-07-23T09:21:42Z</dcterms:created>
  <dcterms:modified xsi:type="dcterms:W3CDTF">2018-08-01T10:41:28Z</dcterms:modified>
</cp:coreProperties>
</file>

<file path=docProps/thumbnail.jpeg>
</file>